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67" r:id="rId2"/>
    <p:sldId id="274" r:id="rId3"/>
    <p:sldId id="281" r:id="rId4"/>
    <p:sldId id="282" r:id="rId5"/>
    <p:sldId id="284" r:id="rId6"/>
    <p:sldId id="283" r:id="rId7"/>
    <p:sldId id="286" r:id="rId8"/>
    <p:sldId id="285" r:id="rId9"/>
    <p:sldId id="287" r:id="rId10"/>
    <p:sldId id="28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706" autoAdjust="0"/>
  </p:normalViewPr>
  <p:slideViewPr>
    <p:cSldViewPr snapToGrid="0">
      <p:cViewPr>
        <p:scale>
          <a:sx n="75" d="100"/>
          <a:sy n="75" d="100"/>
        </p:scale>
        <p:origin x="1134" y="426"/>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10/15/2020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10/15/2020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Closeup of colorful seashel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952" cy="4624183"/>
          </a:xfrm>
          <a:prstGeom prst="rect">
            <a:avLst/>
          </a:prstGeom>
        </p:spPr>
      </p:pic>
      <p:sp useBgFill="1">
        <p:nvSpPr>
          <p:cNvPr id="7" name="Rectangle 6"/>
          <p:cNvSpPr/>
          <p:nvPr/>
        </p:nvSpPr>
        <p:spPr bwMode="white">
          <a:xfrm>
            <a:off x="0" y="3074521"/>
            <a:ext cx="12201888" cy="3783479"/>
          </a:xfrm>
          <a:custGeom>
            <a:avLst/>
            <a:gdLst/>
            <a:ahLst/>
            <a:cxnLst/>
            <a:rect l="l" t="t" r="r" b="b"/>
            <a:pathLst>
              <a:path w="12201888" h="3783479">
                <a:moveTo>
                  <a:pt x="12201888" y="0"/>
                </a:moveTo>
                <a:cubicBezTo>
                  <a:pt x="12200429" y="1116741"/>
                  <a:pt x="12191467" y="2278498"/>
                  <a:pt x="12188825" y="3404540"/>
                </a:cubicBezTo>
                <a:lnTo>
                  <a:pt x="12188825" y="3554879"/>
                </a:lnTo>
                <a:lnTo>
                  <a:pt x="12188825" y="3690879"/>
                </a:lnTo>
                <a:lnTo>
                  <a:pt x="12188825" y="3707279"/>
                </a:lnTo>
                <a:lnTo>
                  <a:pt x="12188825" y="3783479"/>
                </a:lnTo>
                <a:lnTo>
                  <a:pt x="0" y="3783479"/>
                </a:lnTo>
                <a:lnTo>
                  <a:pt x="0" y="3707279"/>
                </a:lnTo>
                <a:lnTo>
                  <a:pt x="0" y="3554879"/>
                </a:lnTo>
                <a:lnTo>
                  <a:pt x="0" y="641399"/>
                </a:lnTo>
                <a:cubicBezTo>
                  <a:pt x="3601335" y="-419044"/>
                  <a:pt x="9102102" y="1605485"/>
                  <a:pt x="1220188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293814" y="3937321"/>
            <a:ext cx="9601200" cy="1625279"/>
          </a:xfrm>
        </p:spPr>
        <p:txBody>
          <a:bodyPr anchor="b">
            <a:normAutofit/>
          </a:bodyPr>
          <a:lstStyle>
            <a:lvl1pPr algn="l">
              <a:lnSpc>
                <a:spcPct val="80000"/>
              </a:lnSpc>
              <a:defRPr sz="6000"/>
            </a:lvl1pPr>
          </a:lstStyle>
          <a:p>
            <a:r>
              <a:rPr lang="en-US" smtClean="0"/>
              <a:t>Click to edit Master title style</a:t>
            </a:r>
            <a:endParaRPr/>
          </a:p>
        </p:txBody>
      </p:sp>
      <p:sp>
        <p:nvSpPr>
          <p:cNvPr id="3" name="Subtitle 2"/>
          <p:cNvSpPr>
            <a:spLocks noGrp="1"/>
          </p:cNvSpPr>
          <p:nvPr>
            <p:ph type="subTitle" idx="1" hasCustomPrompt="1"/>
          </p:nvPr>
        </p:nvSpPr>
        <p:spPr>
          <a:xfrm>
            <a:off x="1293814" y="5641975"/>
            <a:ext cx="9601200" cy="914100"/>
          </a:xfrm>
        </p:spPr>
        <p:txBody>
          <a:bodyPr>
            <a:normAutofit/>
          </a:bodyPr>
          <a:lstStyle>
            <a:lvl1pPr marL="0" indent="0" algn="l">
              <a:spcBef>
                <a:spcPts val="0"/>
              </a:spcBef>
              <a:buNone/>
              <a:defRPr sz="2800" cap="none"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E</a:t>
            </a:r>
            <a:r>
              <a:rPr dirty="0"/>
              <a:t>dit Master subtitle style</a:t>
            </a:r>
          </a:p>
        </p:txBody>
      </p:sp>
      <p:sp>
        <p:nvSpPr>
          <p:cNvPr id="10" name="Freeform 9"/>
          <p:cNvSpPr/>
          <p:nvPr/>
        </p:nvSpPr>
        <p:spPr>
          <a:xfrm rot="21388434">
            <a:off x="12235" y="2969834"/>
            <a:ext cx="12169907" cy="1238081"/>
          </a:xfrm>
          <a:custGeom>
            <a:avLst/>
            <a:gdLst/>
            <a:ahLst/>
            <a:cxnLst/>
            <a:rect l="l" t="t" r="r" b="b"/>
            <a:pathLst>
              <a:path w="12169907" h="1238081">
                <a:moveTo>
                  <a:pt x="2807331" y="101460"/>
                </a:moveTo>
                <a:cubicBezTo>
                  <a:pt x="6135545" y="328205"/>
                  <a:pt x="6673951" y="1596392"/>
                  <a:pt x="12165744" y="982579"/>
                </a:cubicBezTo>
                <a:lnTo>
                  <a:pt x="12160227" y="1072100"/>
                </a:lnTo>
                <a:cubicBezTo>
                  <a:pt x="5416860" y="1825439"/>
                  <a:pt x="6141899" y="-258272"/>
                  <a:pt x="0" y="232833"/>
                </a:cubicBezTo>
                <a:lnTo>
                  <a:pt x="5492" y="143708"/>
                </a:lnTo>
                <a:cubicBezTo>
                  <a:pt x="1145422" y="52200"/>
                  <a:pt x="2048826" y="49784"/>
                  <a:pt x="2807331" y="101460"/>
                </a:cubicBezTo>
                <a:close/>
                <a:moveTo>
                  <a:pt x="2811494" y="33894"/>
                </a:moveTo>
                <a:cubicBezTo>
                  <a:pt x="6139708" y="260639"/>
                  <a:pt x="6678114" y="1528826"/>
                  <a:pt x="12169907" y="915013"/>
                </a:cubicBezTo>
                <a:lnTo>
                  <a:pt x="12168059" y="945013"/>
                </a:lnTo>
                <a:cubicBezTo>
                  <a:pt x="5424692" y="1698351"/>
                  <a:pt x="6149730" y="-385359"/>
                  <a:pt x="7832" y="105746"/>
                </a:cubicBezTo>
                <a:lnTo>
                  <a:pt x="9656" y="76142"/>
                </a:lnTo>
                <a:cubicBezTo>
                  <a:pt x="1149586" y="-15366"/>
                  <a:pt x="2052990" y="-17782"/>
                  <a:pt x="2811494" y="33894"/>
                </a:cubicBezTo>
                <a:close/>
              </a:path>
            </a:pathLst>
          </a:custGeom>
          <a:gradFill>
            <a:gsLst>
              <a:gs pos="0">
                <a:schemeClr val="bg2">
                  <a:alpha val="90000"/>
                  <a:lumMod val="80000"/>
                  <a:lumOff val="20000"/>
                </a:schemeClr>
              </a:gs>
              <a:gs pos="18000">
                <a:schemeClr val="bg2">
                  <a:lumMod val="92000"/>
                </a:schemeClr>
              </a:gs>
              <a:gs pos="37000">
                <a:schemeClr val="bg2">
                  <a:alpha val="90000"/>
                  <a:lumMod val="91000"/>
                </a:schemeClr>
              </a:gs>
              <a:gs pos="100000">
                <a:schemeClr val="bg2">
                  <a:lumMod val="80000"/>
                  <a:lumOff val="20000"/>
                </a:schemeClr>
              </a:gs>
            </a:gsLst>
            <a:path path="shape">
              <a:fillToRect l="50000" t="50000" r="50000" b="50000"/>
            </a:path>
          </a:gra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Freeform 10"/>
          <p:cNvSpPr/>
          <p:nvPr/>
        </p:nvSpPr>
        <p:spPr>
          <a:xfrm rot="21388434">
            <a:off x="29672" y="2764068"/>
            <a:ext cx="12205856" cy="1559261"/>
          </a:xfrm>
          <a:custGeom>
            <a:avLst/>
            <a:gdLst/>
            <a:ahLst/>
            <a:cxnLst/>
            <a:rect l="l" t="t" r="r" b="b"/>
            <a:pathLst>
              <a:path w="12205856" h="1559261">
                <a:moveTo>
                  <a:pt x="12190266" y="1521455"/>
                </a:moveTo>
                <a:lnTo>
                  <a:pt x="12190701" y="1521482"/>
                </a:lnTo>
                <a:lnTo>
                  <a:pt x="12188851" y="1559261"/>
                </a:lnTo>
                <a:lnTo>
                  <a:pt x="12188416" y="1559245"/>
                </a:lnTo>
                <a:close/>
                <a:moveTo>
                  <a:pt x="12205856" y="208119"/>
                </a:moveTo>
                <a:lnTo>
                  <a:pt x="12203734" y="242562"/>
                </a:lnTo>
                <a:cubicBezTo>
                  <a:pt x="6796720" y="1874914"/>
                  <a:pt x="3447529" y="-395170"/>
                  <a:pt x="0" y="109344"/>
                </a:cubicBezTo>
                <a:lnTo>
                  <a:pt x="2124" y="74883"/>
                </a:lnTo>
                <a:cubicBezTo>
                  <a:pt x="3449654" y="-429611"/>
                  <a:pt x="6798843" y="1840472"/>
                  <a:pt x="12205856" y="208119"/>
                </a:cubicBezTo>
                <a:close/>
              </a:path>
            </a:pathLst>
          </a:custGeom>
          <a:gradFill>
            <a:gsLst>
              <a:gs pos="36000">
                <a:schemeClr val="bg2">
                  <a:alpha val="30000"/>
                  <a:lumMod val="0"/>
                  <a:lumOff val="100000"/>
                </a:schemeClr>
              </a:gs>
              <a:gs pos="100000">
                <a:schemeClr val="bg2">
                  <a:alpha val="48000"/>
                </a:schemeClr>
              </a:gs>
            </a:gsLst>
            <a:lin ang="2700000" scaled="1"/>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2" name="Freeform 11"/>
          <p:cNvSpPr/>
          <p:nvPr/>
        </p:nvSpPr>
        <p:spPr>
          <a:xfrm rot="21388434">
            <a:off x="-4585" y="3108508"/>
            <a:ext cx="12215153" cy="1052652"/>
          </a:xfrm>
          <a:custGeom>
            <a:avLst/>
            <a:gdLst/>
            <a:ahLst/>
            <a:cxnLst/>
            <a:rect l="l" t="t" r="r" b="b"/>
            <a:pathLst>
              <a:path w="12215153" h="1052652">
                <a:moveTo>
                  <a:pt x="12199582" y="613499"/>
                </a:moveTo>
                <a:lnTo>
                  <a:pt x="12196535" y="662961"/>
                </a:lnTo>
                <a:cubicBezTo>
                  <a:pt x="8659170" y="1895884"/>
                  <a:pt x="3236150" y="-250863"/>
                  <a:pt x="0" y="412868"/>
                </a:cubicBezTo>
                <a:lnTo>
                  <a:pt x="3057" y="363268"/>
                </a:lnTo>
                <a:cubicBezTo>
                  <a:pt x="3239190" y="-300459"/>
                  <a:pt x="8662172" y="1846263"/>
                  <a:pt x="12199582" y="613499"/>
                </a:cubicBezTo>
                <a:close/>
                <a:moveTo>
                  <a:pt x="12208353" y="471141"/>
                </a:moveTo>
                <a:lnTo>
                  <a:pt x="12202868" y="560177"/>
                </a:lnTo>
                <a:cubicBezTo>
                  <a:pt x="8665592" y="1793383"/>
                  <a:pt x="3242519" y="-353436"/>
                  <a:pt x="6325" y="310230"/>
                </a:cubicBezTo>
                <a:lnTo>
                  <a:pt x="11827" y="220949"/>
                </a:lnTo>
                <a:cubicBezTo>
                  <a:pt x="3247993" y="-442711"/>
                  <a:pt x="8670998" y="1704066"/>
                  <a:pt x="12208353" y="471141"/>
                </a:cubicBezTo>
                <a:close/>
                <a:moveTo>
                  <a:pt x="12215153" y="360807"/>
                </a:moveTo>
                <a:lnTo>
                  <a:pt x="12212631" y="401743"/>
                </a:lnTo>
                <a:cubicBezTo>
                  <a:pt x="8696050" y="1669577"/>
                  <a:pt x="3274141" y="-472216"/>
                  <a:pt x="15523" y="160967"/>
                </a:cubicBezTo>
                <a:lnTo>
                  <a:pt x="18051" y="119938"/>
                </a:lnTo>
                <a:cubicBezTo>
                  <a:pt x="3276657" y="-513245"/>
                  <a:pt x="8698537" y="1628531"/>
                  <a:pt x="12215153" y="360807"/>
                </a:cubicBezTo>
                <a:close/>
              </a:path>
            </a:pathLst>
          </a:custGeom>
          <a:gradFill>
            <a:gsLst>
              <a:gs pos="36000">
                <a:schemeClr val="bg2">
                  <a:alpha val="47000"/>
                  <a:lumMod val="0"/>
                  <a:lumOff val="100000"/>
                </a:schemeClr>
              </a:gs>
              <a:gs pos="100000">
                <a:schemeClr val="bg2">
                  <a:alpha val="82000"/>
                  <a:lumMod val="87000"/>
                  <a:lumOff val="13000"/>
                </a:schemeClr>
              </a:gs>
            </a:gsLst>
            <a:path path="rect">
              <a:fillToRect l="100000" t="100000"/>
            </a:path>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293814" y="1828801"/>
            <a:ext cx="9601198" cy="3962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10/15/2020</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dirty="0"/>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10/15/2020</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10/15/2020</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3813" y="1928553"/>
            <a:ext cx="9601200" cy="2262447"/>
          </a:xfrm>
        </p:spPr>
        <p:txBody>
          <a:bodyPr anchor="b">
            <a:normAutofit/>
          </a:bodyPr>
          <a:lstStyle>
            <a:lvl1pPr algn="l">
              <a:lnSpc>
                <a:spcPct val="80000"/>
              </a:lnSpc>
              <a:defRPr sz="5400" b="0"/>
            </a:lvl1pPr>
          </a:lstStyle>
          <a:p>
            <a:r>
              <a:rPr lang="en-US" smtClean="0"/>
              <a:t>Click to edit Master title style</a:t>
            </a:r>
            <a:endParaRPr/>
          </a:p>
        </p:txBody>
      </p:sp>
      <p:sp>
        <p:nvSpPr>
          <p:cNvPr id="3" name="Text Placeholder 2"/>
          <p:cNvSpPr>
            <a:spLocks noGrp="1"/>
          </p:cNvSpPr>
          <p:nvPr>
            <p:ph type="body" idx="1"/>
          </p:nvPr>
        </p:nvSpPr>
        <p:spPr>
          <a:xfrm>
            <a:off x="1293813" y="4267200"/>
            <a:ext cx="9601200" cy="934527"/>
          </a:xfrm>
        </p:spPr>
        <p:txBody>
          <a:bodyPr anchor="t">
            <a:normAutofit/>
          </a:bodyPr>
          <a:lstStyle>
            <a:lvl1pPr marL="0" indent="0" algn="l">
              <a:spcBef>
                <a:spcPts val="0"/>
              </a:spcBef>
              <a:buNone/>
              <a:defRPr sz="28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10/15/2020</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3813" y="1828800"/>
            <a:ext cx="4648199" cy="3962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50767" y="1828800"/>
            <a:ext cx="4648200" cy="3962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1DDA72D1-64D5-4552-ACDD-1CCE5F7F800D}" type="datetimeFigureOut">
              <a:rPr lang="en-US"/>
              <a:t>10/15/2020</a:t>
            </a:fld>
            <a:endParaRPr/>
          </a:p>
        </p:txBody>
      </p:sp>
      <p:sp>
        <p:nvSpPr>
          <p:cNvPr id="7" name="Slide Number Placeholder 6"/>
          <p:cNvSpPr>
            <a:spLocks noGrp="1"/>
          </p:cNvSpPr>
          <p:nvPr>
            <p:ph type="sldNum" sz="quarter" idx="12"/>
          </p:nvPr>
        </p:nvSpPr>
        <p:spPr/>
        <p:txBody>
          <a:bodyPr/>
          <a:lstStyle/>
          <a:p>
            <a:fld id="{0513F29E-967E-4B69-BEAA-E3504E43784D}" type="slidenum">
              <a:rPr/>
              <a:t>‹#›</a:t>
            </a:fld>
            <a:endParaRPr/>
          </a:p>
        </p:txBody>
      </p:sp>
    </p:spTree>
    <p:extLst>
      <p:ext uri="{BB962C8B-B14F-4D97-AF65-F5344CB8AC3E}">
        <p14:creationId xmlns:p14="http://schemas.microsoft.com/office/powerpoint/2010/main" val="354694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293813" y="1777042"/>
            <a:ext cx="4645152" cy="941716"/>
          </a:xfrm>
        </p:spPr>
        <p:txBody>
          <a:bodyPr anchor="ctr">
            <a:noAutofit/>
          </a:bodyPr>
          <a:lstStyle>
            <a:lvl1pPr marL="0" indent="0">
              <a:spcBef>
                <a:spcPts val="0"/>
              </a:spcBef>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3813" y="2781300"/>
            <a:ext cx="4645152" cy="3048000"/>
          </a:xfrm>
        </p:spPr>
        <p:txBody>
          <a:bodyPr>
            <a:normAutofit/>
          </a:bodyPr>
          <a:lstStyle>
            <a:lvl1pPr>
              <a:defRPr sz="2400"/>
            </a:lvl1pPr>
            <a:lvl2pPr>
              <a:defRPr sz="2000"/>
            </a:lvl2pPr>
            <a:lvl3pPr>
              <a:defRPr sz="1800"/>
            </a:lvl3pPr>
            <a:lvl4pPr>
              <a:defRPr sz="1600"/>
            </a:lvl4pPr>
            <a:lvl5pPr>
              <a:defRPr sz="1600"/>
            </a:lvl5pPr>
            <a:lvl6pPr marL="2103120">
              <a:defRPr sz="1600"/>
            </a:lvl6pPr>
            <a:lvl7pPr marL="2103120">
              <a:defRPr sz="1600"/>
            </a:lvl7pPr>
            <a:lvl8pPr marL="2103120">
              <a:defRPr sz="1600"/>
            </a:lvl8pPr>
            <a:lvl9pPr marL="210312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249862" y="1777042"/>
            <a:ext cx="4645152" cy="941716"/>
          </a:xfrm>
        </p:spPr>
        <p:txBody>
          <a:bodyPr anchor="ctr">
            <a:noAutofit/>
          </a:bodyPr>
          <a:lstStyle>
            <a:lvl1pPr marL="0" indent="0">
              <a:spcBef>
                <a:spcPts val="0"/>
              </a:spcBef>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49862" y="2781300"/>
            <a:ext cx="4645152" cy="3048000"/>
          </a:xfrm>
        </p:spPr>
        <p:txBody>
          <a:bodyPr>
            <a:normAutofit/>
          </a:bodyPr>
          <a:lstStyle>
            <a:lvl1pPr>
              <a:defRPr sz="2400"/>
            </a:lvl1pPr>
            <a:lvl2pPr>
              <a:defRPr sz="2000"/>
            </a:lvl2pPr>
            <a:lvl3pPr>
              <a:defRPr sz="1800"/>
            </a:lvl3pPr>
            <a:lvl4pPr>
              <a:defRPr sz="1600"/>
            </a:lvl4pPr>
            <a:lvl5pPr>
              <a:defRPr sz="1600"/>
            </a:lvl5pPr>
            <a:lvl6pPr marL="2103120">
              <a:defRPr sz="1600"/>
            </a:lvl6pPr>
            <a:lvl7pPr marL="2103120">
              <a:defRPr sz="1600"/>
            </a:lvl7pPr>
            <a:lvl8pPr marL="2103120">
              <a:defRPr sz="1600"/>
            </a:lvl8pPr>
            <a:lvl9pPr marL="210312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9E583DDF-CA54-461A-A486-592D2374C532}" type="datetimeFigureOut">
              <a:rPr lang="en-US"/>
              <a:t>10/15/2020</a:t>
            </a:fld>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9E583DDF-CA54-461A-A486-592D2374C532}" type="datetimeFigureOut">
              <a:rPr lang="en-US"/>
              <a:t>10/15/2020</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10/15/2020</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3" y="533400"/>
            <a:ext cx="4572001" cy="2743199"/>
          </a:xfrm>
        </p:spPr>
        <p:txBody>
          <a:bodyPr anchor="b">
            <a:normAutofit/>
          </a:bodyPr>
          <a:lstStyle>
            <a:lvl1pPr>
              <a:lnSpc>
                <a:spcPct val="80000"/>
              </a:lnSpc>
              <a:defRPr sz="4000" b="0"/>
            </a:lvl1pPr>
          </a:lstStyle>
          <a:p>
            <a:r>
              <a:rPr lang="en-US" smtClean="0"/>
              <a:t>Click to edit Master title style</a:t>
            </a:r>
            <a:endParaRPr/>
          </a:p>
        </p:txBody>
      </p:sp>
      <p:sp>
        <p:nvSpPr>
          <p:cNvPr id="3" name="Content Placeholder 2"/>
          <p:cNvSpPr>
            <a:spLocks noGrp="1"/>
          </p:cNvSpPr>
          <p:nvPr>
            <p:ph idx="1"/>
          </p:nvPr>
        </p:nvSpPr>
        <p:spPr>
          <a:xfrm>
            <a:off x="5637213" y="533401"/>
            <a:ext cx="5943603" cy="5257800"/>
          </a:xfrm>
        </p:spPr>
        <p:txBody>
          <a:bodyPr>
            <a:normAutofit/>
          </a:bodyPr>
          <a:lstStyle>
            <a:lvl1pPr>
              <a:defRPr sz="2400"/>
            </a:lvl1pPr>
            <a:lvl2pPr>
              <a:defRPr sz="2000"/>
            </a:lvl2pPr>
            <a:lvl3pPr>
              <a:defRPr sz="1800"/>
            </a:lvl3pPr>
            <a:lvl4pPr>
              <a:defRPr sz="1600"/>
            </a:lvl4pPr>
            <a:lvl5pPr>
              <a:defRPr sz="16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013" y="3429000"/>
            <a:ext cx="4572000" cy="2362199"/>
          </a:xfrm>
        </p:spPr>
        <p:txBody>
          <a:bodyPr>
            <a:normAutofit/>
          </a:bodyPr>
          <a:lstStyle>
            <a:lvl1pPr marL="0" indent="0">
              <a:lnSpc>
                <a:spcPct val="11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9E583DDF-CA54-461A-A486-592D2374C532}" type="datetimeFigureOut">
              <a:rPr lang="en-US"/>
              <a:t>10/15/2020</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9050" y="533401"/>
            <a:ext cx="4573192" cy="2743199"/>
          </a:xfrm>
        </p:spPr>
        <p:txBody>
          <a:bodyPr anchor="b">
            <a:normAutofit/>
          </a:bodyPr>
          <a:lstStyle>
            <a:lvl1pPr algn="l">
              <a:lnSpc>
                <a:spcPct val="80000"/>
              </a:lnSpc>
              <a:defRPr sz="4000" b="0" i="0" baseline="0">
                <a:solidFill>
                  <a:schemeClr val="accent1"/>
                </a:solidFill>
              </a:defRPr>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3"/>
            <a:ext cx="6553318" cy="6004510"/>
          </a:xfrm>
          <a:custGeom>
            <a:avLst/>
            <a:gdLst/>
            <a:ahLst/>
            <a:cxnLst/>
            <a:rect l="l" t="t" r="r" b="b"/>
            <a:pathLst>
              <a:path w="6551611" h="6004510">
                <a:moveTo>
                  <a:pt x="0" y="0"/>
                </a:moveTo>
                <a:lnTo>
                  <a:pt x="6551611" y="0"/>
                </a:lnTo>
                <a:lnTo>
                  <a:pt x="6551611" y="6004510"/>
                </a:lnTo>
                <a:cubicBezTo>
                  <a:pt x="4321482" y="5960049"/>
                  <a:pt x="2628293" y="5340418"/>
                  <a:pt x="0" y="5768658"/>
                </a:cubicBezTo>
                <a:close/>
              </a:path>
            </a:pathLst>
          </a:custGeom>
          <a:solidFill>
            <a:schemeClr val="bg2">
              <a:lumMod val="90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009049" y="3429001"/>
            <a:ext cx="4573191" cy="2362199"/>
          </a:xfrm>
        </p:spPr>
        <p:txBody>
          <a:bodyPr>
            <a:normAutofit/>
          </a:bodyPr>
          <a:lstStyle>
            <a:lvl1pPr marL="0" indent="0">
              <a:lnSpc>
                <a:spcPct val="11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pPr/>
              <a:t>10/15/2020</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06303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4585" y="5374939"/>
            <a:ext cx="12240113" cy="1559261"/>
            <a:chOff x="-4585" y="2764068"/>
            <a:chExt cx="12240113" cy="1559261"/>
          </a:xfrm>
        </p:grpSpPr>
        <p:sp>
          <p:nvSpPr>
            <p:cNvPr id="9" name="Freeform 8"/>
            <p:cNvSpPr/>
            <p:nvPr/>
          </p:nvSpPr>
          <p:spPr>
            <a:xfrm rot="21388434">
              <a:off x="12235" y="2982534"/>
              <a:ext cx="12169907" cy="1238081"/>
            </a:xfrm>
            <a:custGeom>
              <a:avLst/>
              <a:gdLst/>
              <a:ahLst/>
              <a:cxnLst/>
              <a:rect l="l" t="t" r="r" b="b"/>
              <a:pathLst>
                <a:path w="12169907" h="1238081">
                  <a:moveTo>
                    <a:pt x="2807331" y="101460"/>
                  </a:moveTo>
                  <a:cubicBezTo>
                    <a:pt x="6135545" y="328205"/>
                    <a:pt x="6673951" y="1596392"/>
                    <a:pt x="12165744" y="982579"/>
                  </a:cubicBezTo>
                  <a:lnTo>
                    <a:pt x="12160227" y="1072100"/>
                  </a:lnTo>
                  <a:cubicBezTo>
                    <a:pt x="5416860" y="1825439"/>
                    <a:pt x="6141899" y="-258272"/>
                    <a:pt x="0" y="232833"/>
                  </a:cubicBezTo>
                  <a:lnTo>
                    <a:pt x="5492" y="143708"/>
                  </a:lnTo>
                  <a:cubicBezTo>
                    <a:pt x="1145422" y="52200"/>
                    <a:pt x="2048826" y="49784"/>
                    <a:pt x="2807331" y="101460"/>
                  </a:cubicBezTo>
                  <a:close/>
                  <a:moveTo>
                    <a:pt x="2811494" y="33894"/>
                  </a:moveTo>
                  <a:cubicBezTo>
                    <a:pt x="6139708" y="260639"/>
                    <a:pt x="6678114" y="1528826"/>
                    <a:pt x="12169907" y="915013"/>
                  </a:cubicBezTo>
                  <a:lnTo>
                    <a:pt x="12168059" y="945013"/>
                  </a:lnTo>
                  <a:cubicBezTo>
                    <a:pt x="5424692" y="1698351"/>
                    <a:pt x="6149730" y="-385359"/>
                    <a:pt x="7832" y="105746"/>
                  </a:cubicBezTo>
                  <a:lnTo>
                    <a:pt x="9656" y="76142"/>
                  </a:lnTo>
                  <a:cubicBezTo>
                    <a:pt x="1149586" y="-15366"/>
                    <a:pt x="2052990" y="-17782"/>
                    <a:pt x="2811494" y="33894"/>
                  </a:cubicBezTo>
                  <a:close/>
                </a:path>
              </a:pathLst>
            </a:custGeom>
            <a:gradFill>
              <a:gsLst>
                <a:gs pos="0">
                  <a:schemeClr val="bg2">
                    <a:alpha val="90000"/>
                    <a:lumMod val="80000"/>
                    <a:lumOff val="20000"/>
                  </a:schemeClr>
                </a:gs>
                <a:gs pos="18000">
                  <a:schemeClr val="bg2">
                    <a:lumMod val="92000"/>
                  </a:schemeClr>
                </a:gs>
                <a:gs pos="37000">
                  <a:schemeClr val="bg2">
                    <a:alpha val="90000"/>
                    <a:lumMod val="91000"/>
                  </a:schemeClr>
                </a:gs>
                <a:gs pos="100000">
                  <a:schemeClr val="bg2">
                    <a:lumMod val="80000"/>
                    <a:lumOff val="20000"/>
                  </a:schemeClr>
                </a:gs>
              </a:gsLst>
              <a:path path="shape">
                <a:fillToRect l="50000" t="50000" r="50000" b="50000"/>
              </a:path>
            </a:gra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0" name="Freeform 9"/>
            <p:cNvSpPr/>
            <p:nvPr/>
          </p:nvSpPr>
          <p:spPr>
            <a:xfrm rot="21388434">
              <a:off x="29672" y="2764068"/>
              <a:ext cx="12205856" cy="1559261"/>
            </a:xfrm>
            <a:custGeom>
              <a:avLst/>
              <a:gdLst/>
              <a:ahLst/>
              <a:cxnLst/>
              <a:rect l="l" t="t" r="r" b="b"/>
              <a:pathLst>
                <a:path w="12205856" h="1559261">
                  <a:moveTo>
                    <a:pt x="12190266" y="1521455"/>
                  </a:moveTo>
                  <a:lnTo>
                    <a:pt x="12190701" y="1521482"/>
                  </a:lnTo>
                  <a:lnTo>
                    <a:pt x="12188851" y="1559261"/>
                  </a:lnTo>
                  <a:lnTo>
                    <a:pt x="12188416" y="1559245"/>
                  </a:lnTo>
                  <a:close/>
                  <a:moveTo>
                    <a:pt x="12205856" y="208119"/>
                  </a:moveTo>
                  <a:lnTo>
                    <a:pt x="12203734" y="242562"/>
                  </a:lnTo>
                  <a:cubicBezTo>
                    <a:pt x="6796720" y="1874914"/>
                    <a:pt x="3447529" y="-395170"/>
                    <a:pt x="0" y="109344"/>
                  </a:cubicBezTo>
                  <a:lnTo>
                    <a:pt x="2124" y="74883"/>
                  </a:lnTo>
                  <a:cubicBezTo>
                    <a:pt x="3449654" y="-429611"/>
                    <a:pt x="6798843" y="1840472"/>
                    <a:pt x="12205856" y="208119"/>
                  </a:cubicBezTo>
                  <a:close/>
                </a:path>
              </a:pathLst>
            </a:custGeom>
            <a:gradFill>
              <a:gsLst>
                <a:gs pos="36000">
                  <a:schemeClr val="bg2">
                    <a:alpha val="30000"/>
                    <a:lumMod val="0"/>
                    <a:lumOff val="100000"/>
                  </a:schemeClr>
                </a:gs>
                <a:gs pos="100000">
                  <a:schemeClr val="bg2">
                    <a:alpha val="48000"/>
                  </a:schemeClr>
                </a:gs>
              </a:gsLst>
              <a:lin ang="2700000" scaled="1"/>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Freeform 10"/>
            <p:cNvSpPr/>
            <p:nvPr/>
          </p:nvSpPr>
          <p:spPr>
            <a:xfrm rot="21388434">
              <a:off x="-4585" y="3108508"/>
              <a:ext cx="12215153" cy="1052652"/>
            </a:xfrm>
            <a:custGeom>
              <a:avLst/>
              <a:gdLst/>
              <a:ahLst/>
              <a:cxnLst/>
              <a:rect l="l" t="t" r="r" b="b"/>
              <a:pathLst>
                <a:path w="12215153" h="1052652">
                  <a:moveTo>
                    <a:pt x="12199582" y="613499"/>
                  </a:moveTo>
                  <a:lnTo>
                    <a:pt x="12196535" y="662961"/>
                  </a:lnTo>
                  <a:cubicBezTo>
                    <a:pt x="8659170" y="1895884"/>
                    <a:pt x="3236150" y="-250863"/>
                    <a:pt x="0" y="412868"/>
                  </a:cubicBezTo>
                  <a:lnTo>
                    <a:pt x="3057" y="363268"/>
                  </a:lnTo>
                  <a:cubicBezTo>
                    <a:pt x="3239190" y="-300459"/>
                    <a:pt x="8662172" y="1846263"/>
                    <a:pt x="12199582" y="613499"/>
                  </a:cubicBezTo>
                  <a:close/>
                  <a:moveTo>
                    <a:pt x="12208353" y="471141"/>
                  </a:moveTo>
                  <a:lnTo>
                    <a:pt x="12202868" y="560177"/>
                  </a:lnTo>
                  <a:cubicBezTo>
                    <a:pt x="8665592" y="1793383"/>
                    <a:pt x="3242519" y="-353436"/>
                    <a:pt x="6325" y="310230"/>
                  </a:cubicBezTo>
                  <a:lnTo>
                    <a:pt x="11827" y="220949"/>
                  </a:lnTo>
                  <a:cubicBezTo>
                    <a:pt x="3247993" y="-442711"/>
                    <a:pt x="8670998" y="1704066"/>
                    <a:pt x="12208353" y="471141"/>
                  </a:cubicBezTo>
                  <a:close/>
                  <a:moveTo>
                    <a:pt x="12215153" y="360807"/>
                  </a:moveTo>
                  <a:lnTo>
                    <a:pt x="12212631" y="401743"/>
                  </a:lnTo>
                  <a:cubicBezTo>
                    <a:pt x="8696050" y="1669577"/>
                    <a:pt x="3274141" y="-472216"/>
                    <a:pt x="15523" y="160967"/>
                  </a:cubicBezTo>
                  <a:lnTo>
                    <a:pt x="18051" y="119938"/>
                  </a:lnTo>
                  <a:cubicBezTo>
                    <a:pt x="3276657" y="-513245"/>
                    <a:pt x="8698537" y="1628531"/>
                    <a:pt x="12215153" y="360807"/>
                  </a:cubicBezTo>
                  <a:close/>
                </a:path>
              </a:pathLst>
            </a:custGeom>
            <a:gradFill>
              <a:gsLst>
                <a:gs pos="36000">
                  <a:schemeClr val="bg2">
                    <a:alpha val="47000"/>
                    <a:lumMod val="0"/>
                    <a:lumOff val="100000"/>
                  </a:schemeClr>
                </a:gs>
                <a:gs pos="100000">
                  <a:schemeClr val="bg2">
                    <a:alpha val="82000"/>
                    <a:lumMod val="87000"/>
                    <a:lumOff val="13000"/>
                  </a:schemeClr>
                </a:gs>
              </a:gsLst>
              <a:path path="rect">
                <a:fillToRect l="100000" t="100000"/>
              </a:path>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Placeholder 1"/>
          <p:cNvSpPr>
            <a:spLocks noGrp="1"/>
          </p:cNvSpPr>
          <p:nvPr>
            <p:ph type="title"/>
          </p:nvPr>
        </p:nvSpPr>
        <p:spPr>
          <a:xfrm>
            <a:off x="1293813" y="304800"/>
            <a:ext cx="9601200" cy="12192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293814" y="1828801"/>
            <a:ext cx="9601198" cy="3962400"/>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5" name="Footer Placeholder 4"/>
          <p:cNvSpPr>
            <a:spLocks noGrp="1"/>
          </p:cNvSpPr>
          <p:nvPr>
            <p:ph type="ftr" sz="quarter" idx="3"/>
          </p:nvPr>
        </p:nvSpPr>
        <p:spPr>
          <a:xfrm>
            <a:off x="1299152" y="6400800"/>
            <a:ext cx="5954835" cy="276228"/>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7989510" y="6400800"/>
            <a:ext cx="1548660" cy="276228"/>
          </a:xfrm>
          <a:prstGeom prst="rect">
            <a:avLst/>
          </a:prstGeom>
        </p:spPr>
        <p:txBody>
          <a:bodyPr vert="horz" lIns="91440" tIns="45720" rIns="91440" bIns="45720" rtlCol="0" anchor="ctr"/>
          <a:lstStyle>
            <a:lvl1pPr algn="r">
              <a:defRPr sz="1100">
                <a:solidFill>
                  <a:schemeClr val="tx1"/>
                </a:solidFill>
              </a:defRPr>
            </a:lvl1pPr>
          </a:lstStyle>
          <a:p>
            <a:fld id="{9E583DDF-CA54-461A-A486-592D2374C532}" type="datetimeFigureOut">
              <a:rPr lang="en-US" smtClean="0"/>
              <a:pPr/>
              <a:t>10/15/2020</a:t>
            </a:fld>
            <a:endParaRPr lang="en-US"/>
          </a:p>
        </p:txBody>
      </p:sp>
      <p:sp>
        <p:nvSpPr>
          <p:cNvPr id="6" name="Slide Number Placeholder 5"/>
          <p:cNvSpPr>
            <a:spLocks noGrp="1"/>
          </p:cNvSpPr>
          <p:nvPr>
            <p:ph type="sldNum" sz="quarter" idx="4"/>
          </p:nvPr>
        </p:nvSpPr>
        <p:spPr>
          <a:xfrm>
            <a:off x="9818310"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53" r:id="rId5"/>
    <p:sldLayoutId id="2147483654" r:id="rId6"/>
    <p:sldLayoutId id="2147483655" r:id="rId7"/>
    <p:sldLayoutId id="2147483656" r:id="rId8"/>
    <p:sldLayoutId id="2147483663"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4000"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800" kern="1200">
          <a:solidFill>
            <a:schemeClr val="tx1"/>
          </a:solidFill>
          <a:latin typeface="+mn-lt"/>
          <a:ea typeface="+mn-ea"/>
          <a:cs typeface="+mn-cs"/>
        </a:defRPr>
      </a:lvl1pPr>
      <a:lvl2pPr marL="731520" indent="-228600" algn="l" defTabSz="914400" rtl="0" eaLnBrk="1" latinLnBrk="0" hangingPunct="1">
        <a:lnSpc>
          <a:spcPct val="90000"/>
        </a:lnSpc>
        <a:spcBef>
          <a:spcPts val="600"/>
        </a:spcBef>
        <a:buSzPct val="80000"/>
        <a:buFont typeface="Arial" pitchFamily="34" charset="0"/>
        <a:buChar char="•"/>
        <a:defRPr sz="2400" kern="1200">
          <a:solidFill>
            <a:schemeClr val="tx1"/>
          </a:solidFill>
          <a:latin typeface="+mn-lt"/>
          <a:ea typeface="+mn-ea"/>
          <a:cs typeface="+mn-cs"/>
        </a:defRPr>
      </a:lvl2pPr>
      <a:lvl3pPr marL="118872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3pPr>
      <a:lvl4pPr marL="16459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4pPr>
      <a:lvl5pPr marL="21031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5pPr>
      <a:lvl6pPr marL="25603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6pPr>
      <a:lvl7pPr marL="30175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34747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8pPr>
      <a:lvl9pPr marL="39319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julia@globaloceanhealth.org"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0641" y="3737624"/>
            <a:ext cx="9601200" cy="1055093"/>
          </a:xfrm>
        </p:spPr>
        <p:txBody>
          <a:bodyPr/>
          <a:lstStyle/>
          <a:p>
            <a:r>
              <a:rPr lang="en-US" dirty="0" smtClean="0"/>
              <a:t>Twin Harbors Sediment Intro</a:t>
            </a:r>
            <a:endParaRPr lang="en-US" dirty="0"/>
          </a:p>
        </p:txBody>
      </p:sp>
      <p:sp>
        <p:nvSpPr>
          <p:cNvPr id="4" name="Subtitle 3"/>
          <p:cNvSpPr>
            <a:spLocks noGrp="1"/>
          </p:cNvSpPr>
          <p:nvPr>
            <p:ph type="subTitle" idx="1"/>
          </p:nvPr>
        </p:nvSpPr>
        <p:spPr>
          <a:xfrm>
            <a:off x="610641" y="4792717"/>
            <a:ext cx="9601200" cy="1639614"/>
          </a:xfrm>
        </p:spPr>
        <p:txBody>
          <a:bodyPr>
            <a:normAutofit/>
          </a:bodyPr>
          <a:lstStyle/>
          <a:p>
            <a:r>
              <a:rPr lang="en-US" dirty="0" smtClean="0"/>
              <a:t>A joint project of Global Ocean Health/National Fisheries Conservation Center and </a:t>
            </a:r>
            <a:r>
              <a:rPr lang="en-US" dirty="0" err="1" smtClean="0"/>
              <a:t>Stantec</a:t>
            </a:r>
            <a:endParaRPr lang="en-US" dirty="0" smtClean="0"/>
          </a:p>
          <a:p>
            <a:endParaRPr lang="en-US" dirty="0" smtClean="0"/>
          </a:p>
          <a:p>
            <a:r>
              <a:rPr lang="en-US" dirty="0" smtClean="0"/>
              <a:t>MRC Summit: Octobe</a:t>
            </a:r>
            <a:r>
              <a:rPr lang="en-US" dirty="0" smtClean="0"/>
              <a:t>r 16</a:t>
            </a:r>
            <a:r>
              <a:rPr lang="en-US" baseline="30000" dirty="0" smtClean="0"/>
              <a:t>th</a:t>
            </a:r>
            <a:r>
              <a:rPr lang="en-US" dirty="0" smtClean="0"/>
              <a:t> 2020, Julia Sanders</a:t>
            </a:r>
            <a:endParaRPr lang="en-US" dirty="0"/>
          </a:p>
        </p:txBody>
      </p:sp>
    </p:spTree>
    <p:extLst>
      <p:ext uri="{BB962C8B-B14F-4D97-AF65-F5344CB8AC3E}">
        <p14:creationId xmlns:p14="http://schemas.microsoft.com/office/powerpoint/2010/main" val="54717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And the next presenter will tell you all about that work! </a:t>
            </a:r>
            <a:endParaRPr lang="en-US" dirty="0"/>
          </a:p>
        </p:txBody>
      </p:sp>
      <p:pic>
        <p:nvPicPr>
          <p:cNvPr id="1026" name="Picture 2" descr="https://scontent-sea1-1.xx.fbcdn.net/v/t1.0-9/95322228_3520088324688837_6447749971570589696_o.jpg?_nc_cat=109&amp;_nc_sid=730e14&amp;_nc_ohc=aHpIlIFqdP4AX_HHLrU&amp;_nc_ht=scontent-sea1-1.xx&amp;oh=5dc465c1d025b1a3d83fd3ca525f8b31&amp;oe=5FAFE8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4375" y="2059781"/>
            <a:ext cx="6397625" cy="47982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1955801"/>
            <a:ext cx="4648200" cy="3656386"/>
          </a:xfrm>
          <a:prstGeom prst="rect">
            <a:avLst/>
          </a:prstGeom>
          <a:noFill/>
        </p:spPr>
        <p:txBody>
          <a:bodyPr wrap="square" rtlCol="0">
            <a:spAutoFit/>
          </a:bodyPr>
          <a:lstStyle/>
          <a:p>
            <a:pPr marL="45720" lvl="0">
              <a:lnSpc>
                <a:spcPct val="90000"/>
              </a:lnSpc>
              <a:spcBef>
                <a:spcPts val="1800"/>
              </a:spcBef>
              <a:buSzPct val="80000"/>
            </a:pPr>
            <a:r>
              <a:rPr lang="en-US" sz="2800">
                <a:solidFill>
                  <a:srgbClr val="634823"/>
                </a:solidFill>
              </a:rPr>
              <a:t>Any questions in the meantime?</a:t>
            </a:r>
          </a:p>
          <a:p>
            <a:pPr marL="45720" lvl="0">
              <a:lnSpc>
                <a:spcPct val="90000"/>
              </a:lnSpc>
              <a:spcBef>
                <a:spcPts val="1800"/>
              </a:spcBef>
              <a:buSzPct val="80000"/>
            </a:pPr>
            <a:endParaRPr lang="en-US" sz="2800">
              <a:solidFill>
                <a:srgbClr val="634823"/>
              </a:solidFill>
            </a:endParaRPr>
          </a:p>
          <a:p>
            <a:pPr marL="45720" lvl="0">
              <a:lnSpc>
                <a:spcPct val="90000"/>
              </a:lnSpc>
              <a:spcBef>
                <a:spcPts val="1800"/>
              </a:spcBef>
              <a:buSzPct val="80000"/>
            </a:pPr>
            <a:r>
              <a:rPr lang="en-US" sz="2800">
                <a:solidFill>
                  <a:srgbClr val="634823"/>
                </a:solidFill>
              </a:rPr>
              <a:t>Always feel free to reach out to me at </a:t>
            </a:r>
            <a:r>
              <a:rPr lang="en-US" sz="2800">
                <a:solidFill>
                  <a:srgbClr val="634823"/>
                </a:solidFill>
                <a:hlinkClick r:id="rId3"/>
              </a:rPr>
              <a:t>julia@globaloceanhealth.org</a:t>
            </a:r>
            <a:r>
              <a:rPr lang="en-US" sz="2800">
                <a:solidFill>
                  <a:srgbClr val="634823"/>
                </a:solidFill>
              </a:rPr>
              <a:t> for more info about this project</a:t>
            </a:r>
            <a:endParaRPr lang="en-US" sz="2800" dirty="0">
              <a:solidFill>
                <a:srgbClr val="634823"/>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8688" y="5226457"/>
            <a:ext cx="3595687" cy="1631543"/>
          </a:xfrm>
          <a:prstGeom prst="rect">
            <a:avLst/>
          </a:prstGeom>
        </p:spPr>
      </p:pic>
    </p:spTree>
    <p:extLst>
      <p:ext uri="{BB962C8B-B14F-4D97-AF65-F5344CB8AC3E}">
        <p14:creationId xmlns:p14="http://schemas.microsoft.com/office/powerpoint/2010/main" val="320170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In the beginning….</a:t>
            </a:r>
            <a:endParaRPr lang="en-US" dirty="0"/>
          </a:p>
        </p:txBody>
      </p:sp>
      <p:sp>
        <p:nvSpPr>
          <p:cNvPr id="14" name="Content Placeholder 13"/>
          <p:cNvSpPr>
            <a:spLocks noGrp="1"/>
          </p:cNvSpPr>
          <p:nvPr>
            <p:ph idx="1"/>
          </p:nvPr>
        </p:nvSpPr>
        <p:spPr>
          <a:xfrm>
            <a:off x="1293814" y="1765300"/>
            <a:ext cx="9601198" cy="4864099"/>
          </a:xfrm>
        </p:spPr>
        <p:txBody>
          <a:bodyPr>
            <a:normAutofit fontScale="92500"/>
          </a:bodyPr>
          <a:lstStyle/>
          <a:p>
            <a:r>
              <a:rPr lang="en-US" dirty="0" smtClean="0"/>
              <a:t>Around the early 1990s oyster farmers in Grays Harbor started noticing major impacts from sediment smothering their oysters. </a:t>
            </a:r>
          </a:p>
          <a:p>
            <a:r>
              <a:rPr lang="en-US" dirty="0" smtClean="0"/>
              <a:t>Crops are being lost to the tune of collective millions over time, and DNR and owners are losing acreage and lease income</a:t>
            </a:r>
          </a:p>
          <a:p>
            <a:r>
              <a:rPr lang="en-US" dirty="0" smtClean="0"/>
              <a:t>A USACE dee</a:t>
            </a:r>
            <a:r>
              <a:rPr lang="en-US" dirty="0" smtClean="0"/>
              <a:t>p dredge project occurred around the same time. This wasn’t believed to be coincidence</a:t>
            </a:r>
          </a:p>
          <a:p>
            <a:r>
              <a:rPr lang="en-US" dirty="0" smtClean="0"/>
              <a:t>Whitcomb Flats in particular was migrating quickly, and growers started to raise concerns about prime tidelands vanishing, as well as a Natural Area Preserve and Caspian tern breeding ground</a:t>
            </a:r>
            <a:endParaRPr lang="en-US" dirty="0"/>
          </a:p>
        </p:txBody>
      </p:sp>
    </p:spTree>
    <p:extLst>
      <p:ext uri="{BB962C8B-B14F-4D97-AF65-F5344CB8AC3E}">
        <p14:creationId xmlns:p14="http://schemas.microsoft.com/office/powerpoint/2010/main" val="47808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2003 Report	on the Dynamics of Whitcomb Flats</a:t>
            </a:r>
            <a:endParaRPr lang="en-US" dirty="0"/>
          </a:p>
        </p:txBody>
      </p:sp>
      <p:sp>
        <p:nvSpPr>
          <p:cNvPr id="3" name="Content Placeholder 2"/>
          <p:cNvSpPr>
            <a:spLocks noGrp="1"/>
          </p:cNvSpPr>
          <p:nvPr>
            <p:ph idx="1"/>
          </p:nvPr>
        </p:nvSpPr>
        <p:spPr/>
        <p:txBody>
          <a:bodyPr/>
          <a:lstStyle/>
          <a:p>
            <a:r>
              <a:rPr lang="en-US" dirty="0" smtClean="0"/>
              <a:t>By Pacific International Engineering on behalf of the Port of Grays Harbor and in response to increasing concerns from oyster growers and DNR. </a:t>
            </a:r>
          </a:p>
          <a:p>
            <a:r>
              <a:rPr lang="en-US" dirty="0" smtClean="0"/>
              <a:t>It was a comprehensive look at dredging and morphological changes in Grays Harbor from 1896-2003. </a:t>
            </a:r>
          </a:p>
          <a:p>
            <a:r>
              <a:rPr lang="en-US" dirty="0" smtClean="0"/>
              <a:t>Whitcomb Flats emphasized the dramatic changes occurring in some of the most valued </a:t>
            </a:r>
            <a:r>
              <a:rPr lang="en-US" dirty="0" err="1" smtClean="0"/>
              <a:t>oysterlands</a:t>
            </a:r>
            <a:r>
              <a:rPr lang="en-US" dirty="0" smtClean="0"/>
              <a:t>.</a:t>
            </a:r>
            <a:endParaRPr lang="en-US" dirty="0"/>
          </a:p>
        </p:txBody>
      </p:sp>
    </p:spTree>
    <p:extLst>
      <p:ext uri="{BB962C8B-B14F-4D97-AF65-F5344CB8AC3E}">
        <p14:creationId xmlns:p14="http://schemas.microsoft.com/office/powerpoint/2010/main" val="344207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latin typeface="Times New Roman" panose="02020603050405020304" pitchFamily="18" charset="0"/>
              </a:rPr>
              <a:t>“The </a:t>
            </a:r>
            <a:r>
              <a:rPr lang="en-US" sz="2400" dirty="0">
                <a:latin typeface="Times New Roman" panose="02020603050405020304" pitchFamily="18" charset="0"/>
              </a:rPr>
              <a:t>net distance between the centroids for 1967 and 2001 is 1041 </a:t>
            </a:r>
            <a:r>
              <a:rPr lang="en-US" sz="2400" dirty="0" smtClean="0">
                <a:latin typeface="Times New Roman" panose="02020603050405020304" pitchFamily="18" charset="0"/>
              </a:rPr>
              <a:t>to 1135 </a:t>
            </a:r>
            <a:r>
              <a:rPr lang="en-US" sz="2400" dirty="0">
                <a:latin typeface="Times New Roman" panose="02020603050405020304" pitchFamily="18" charset="0"/>
              </a:rPr>
              <a:t>m,</a:t>
            </a:r>
            <a:br>
              <a:rPr lang="en-US" sz="2400" dirty="0">
                <a:latin typeface="Times New Roman" panose="02020603050405020304" pitchFamily="18" charset="0"/>
              </a:rPr>
            </a:br>
            <a:r>
              <a:rPr lang="en-US" sz="2400" dirty="0">
                <a:latin typeface="Times New Roman" panose="02020603050405020304" pitchFamily="18" charset="0"/>
              </a:rPr>
              <a:t>indicating an average net rate of migration of 30 to 32 m per year over 35</a:t>
            </a:r>
            <a:br>
              <a:rPr lang="en-US" sz="2400" dirty="0">
                <a:latin typeface="Times New Roman" panose="02020603050405020304" pitchFamily="18" charset="0"/>
              </a:rPr>
            </a:br>
            <a:r>
              <a:rPr lang="en-US" sz="2400" dirty="0">
                <a:latin typeface="Times New Roman" panose="02020603050405020304" pitchFamily="18" charset="0"/>
              </a:rPr>
              <a:t>years</a:t>
            </a:r>
            <a:r>
              <a:rPr lang="en-US" sz="2400" dirty="0" smtClean="0">
                <a:latin typeface="Times New Roman" panose="02020603050405020304" pitchFamily="18" charset="0"/>
              </a:rPr>
              <a:t>.”</a:t>
            </a:r>
            <a:endParaRPr lang="en-US" sz="2400" dirty="0"/>
          </a:p>
        </p:txBody>
      </p:sp>
      <p:pic>
        <p:nvPicPr>
          <p:cNvPr id="4" name="Content Placeholder 3"/>
          <p:cNvPicPr>
            <a:picLocks noGrp="1" noChangeAspect="1"/>
          </p:cNvPicPr>
          <p:nvPr>
            <p:ph idx="1"/>
          </p:nvPr>
        </p:nvPicPr>
        <p:blipFill>
          <a:blip r:embed="rId2"/>
          <a:stretch>
            <a:fillRect/>
          </a:stretch>
        </p:blipFill>
        <p:spPr>
          <a:xfrm>
            <a:off x="2459421" y="1282785"/>
            <a:ext cx="7420303" cy="5575215"/>
          </a:xfrm>
          <a:prstGeom prst="rect">
            <a:avLst/>
          </a:prstGeom>
        </p:spPr>
      </p:pic>
    </p:spTree>
    <p:extLst>
      <p:ext uri="{BB962C8B-B14F-4D97-AF65-F5344CB8AC3E}">
        <p14:creationId xmlns:p14="http://schemas.microsoft.com/office/powerpoint/2010/main" val="423723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Corps originally admitted fault:</a:t>
            </a:r>
            <a:endParaRPr lang="en-US" dirty="0"/>
          </a:p>
        </p:txBody>
      </p:sp>
      <p:pic>
        <p:nvPicPr>
          <p:cNvPr id="4" name="Content Placeholder 3"/>
          <p:cNvPicPr>
            <a:picLocks noGrp="1" noChangeAspect="1"/>
          </p:cNvPicPr>
          <p:nvPr>
            <p:ph idx="1"/>
          </p:nvPr>
        </p:nvPicPr>
        <p:blipFill>
          <a:blip r:embed="rId2"/>
          <a:stretch>
            <a:fillRect/>
          </a:stretch>
        </p:blipFill>
        <p:spPr>
          <a:xfrm>
            <a:off x="1293813" y="1935448"/>
            <a:ext cx="9601200" cy="3749104"/>
          </a:xfrm>
          <a:prstGeom prst="rect">
            <a:avLst/>
          </a:prstGeom>
        </p:spPr>
      </p:pic>
      <p:pic>
        <p:nvPicPr>
          <p:cNvPr id="5" name="Picture 4"/>
          <p:cNvPicPr>
            <a:picLocks noChangeAspect="1"/>
          </p:cNvPicPr>
          <p:nvPr/>
        </p:nvPicPr>
        <p:blipFill>
          <a:blip r:embed="rId3"/>
          <a:stretch>
            <a:fillRect/>
          </a:stretch>
        </p:blipFill>
        <p:spPr>
          <a:xfrm>
            <a:off x="9225021" y="1227381"/>
            <a:ext cx="2084109" cy="593238"/>
          </a:xfrm>
          <a:prstGeom prst="rect">
            <a:avLst/>
          </a:prstGeom>
        </p:spPr>
      </p:pic>
    </p:spTree>
    <p:extLst>
      <p:ext uri="{BB962C8B-B14F-4D97-AF65-F5344CB8AC3E}">
        <p14:creationId xmlns:p14="http://schemas.microsoft.com/office/powerpoint/2010/main" val="412770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Negotiations between DNR and USACE for mitigation funding fell apart ca. 2006</a:t>
            </a:r>
            <a:endParaRPr lang="en-US" dirty="0"/>
          </a:p>
        </p:txBody>
      </p:sp>
      <p:sp>
        <p:nvSpPr>
          <p:cNvPr id="3" name="Content Placeholder 2"/>
          <p:cNvSpPr>
            <a:spLocks noGrp="1"/>
          </p:cNvSpPr>
          <p:nvPr>
            <p:ph idx="1"/>
          </p:nvPr>
        </p:nvSpPr>
        <p:spPr/>
        <p:txBody>
          <a:bodyPr/>
          <a:lstStyle/>
          <a:p>
            <a:r>
              <a:rPr lang="en-US" dirty="0" smtClean="0"/>
              <a:t>While originally the Corps admitted responsibility for affecting the ecosystem and the hydrodynamics, and had gone as far as discussing specific mitigation options with DNR, by 2006 discussions stopped</a:t>
            </a:r>
          </a:p>
          <a:p>
            <a:r>
              <a:rPr lang="en-US" dirty="0" smtClean="0"/>
              <a:t>Options considered at the time included loose or bagged oyster shell, pilings, </a:t>
            </a:r>
            <a:r>
              <a:rPr lang="en-US" dirty="0" err="1" smtClean="0"/>
              <a:t>geotubes</a:t>
            </a:r>
            <a:r>
              <a:rPr lang="en-US" dirty="0" smtClean="0"/>
              <a:t>, and reef balls</a:t>
            </a:r>
          </a:p>
          <a:p>
            <a:r>
              <a:rPr lang="en-US" dirty="0" smtClean="0"/>
              <a:t>The Corps no longer admits any responsibility for geomorphic changes in the harbor and are not a viable source of funding.</a:t>
            </a:r>
            <a:endParaRPr lang="en-US" dirty="0"/>
          </a:p>
        </p:txBody>
      </p:sp>
    </p:spTree>
    <p:extLst>
      <p:ext uri="{BB962C8B-B14F-4D97-AF65-F5344CB8AC3E}">
        <p14:creationId xmlns:p14="http://schemas.microsoft.com/office/powerpoint/2010/main" val="299506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2015 National Fisheries Conservation Center was hired by the GHCD to write a report on sedimentation and mitigation</a:t>
            </a:r>
            <a:endParaRPr lang="en-US" dirty="0"/>
          </a:p>
        </p:txBody>
      </p:sp>
      <p:sp>
        <p:nvSpPr>
          <p:cNvPr id="5" name="TextBox 4"/>
          <p:cNvSpPr txBox="1"/>
          <p:nvPr/>
        </p:nvSpPr>
        <p:spPr>
          <a:xfrm>
            <a:off x="6286500" y="1625600"/>
            <a:ext cx="4965700"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t>With support from </a:t>
            </a:r>
            <a:r>
              <a:rPr lang="en-US" sz="2400" dirty="0" err="1"/>
              <a:t>GeoEngineers</a:t>
            </a:r>
            <a:r>
              <a:rPr lang="en-US" sz="2400" dirty="0"/>
              <a:t>, we interviewed the growers of Grays Harbor, conducted a literature review, investigated mitigation options, corresponded with the agencies involved and reviewed historical documents and videos</a:t>
            </a:r>
          </a:p>
          <a:p>
            <a:pPr marL="285750" indent="-285750">
              <a:buFont typeface="Arial" panose="020B0604020202020204" pitchFamily="34" charset="0"/>
              <a:buChar char="•"/>
            </a:pPr>
            <a:r>
              <a:rPr lang="en-US" sz="2400" dirty="0"/>
              <a:t>A paper and a lengthy </a:t>
            </a:r>
            <a:r>
              <a:rPr lang="en-US" sz="2400" dirty="0" err="1"/>
              <a:t>appendice</a:t>
            </a:r>
            <a:r>
              <a:rPr lang="en-US" sz="2400" dirty="0"/>
              <a:t> resulted, with the recommendation that the required next step would be hydrodynamic modeling (not an inexpensive prospect)</a:t>
            </a:r>
            <a:endParaRPr lang="en-US" sz="2400" dirty="0"/>
          </a:p>
        </p:txBody>
      </p:sp>
      <p:pic>
        <p:nvPicPr>
          <p:cNvPr id="6" name="Picture 5"/>
          <p:cNvPicPr>
            <a:picLocks noChangeAspect="1"/>
          </p:cNvPicPr>
          <p:nvPr/>
        </p:nvPicPr>
        <p:blipFill>
          <a:blip r:embed="rId2"/>
          <a:stretch>
            <a:fillRect/>
          </a:stretch>
        </p:blipFill>
        <p:spPr>
          <a:xfrm>
            <a:off x="620380" y="1727200"/>
            <a:ext cx="5285119" cy="4458989"/>
          </a:xfrm>
          <a:prstGeom prst="rect">
            <a:avLst/>
          </a:prstGeom>
        </p:spPr>
      </p:pic>
    </p:spTree>
    <p:extLst>
      <p:ext uri="{BB962C8B-B14F-4D97-AF65-F5344CB8AC3E}">
        <p14:creationId xmlns:p14="http://schemas.microsoft.com/office/powerpoint/2010/main" val="51914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Meanwhile oyster farmers continued to suffer losses</a:t>
            </a:r>
            <a:endParaRPr lang="en-US" dirty="0"/>
          </a:p>
        </p:txBody>
      </p:sp>
      <p:sp>
        <p:nvSpPr>
          <p:cNvPr id="3" name="Content Placeholder 2"/>
          <p:cNvSpPr>
            <a:spLocks noGrp="1"/>
          </p:cNvSpPr>
          <p:nvPr>
            <p:ph idx="1"/>
          </p:nvPr>
        </p:nvSpPr>
        <p:spPr>
          <a:xfrm>
            <a:off x="1293814" y="1524000"/>
            <a:ext cx="9601198" cy="4991099"/>
          </a:xfrm>
        </p:spPr>
        <p:txBody>
          <a:bodyPr>
            <a:normAutofit fontScale="77500" lnSpcReduction="20000"/>
          </a:bodyPr>
          <a:lstStyle/>
          <a:p>
            <a:r>
              <a:rPr lang="en-US" sz="3000" dirty="0" smtClean="0"/>
              <a:t>From the 2015 report “Sand Wars”: </a:t>
            </a:r>
          </a:p>
          <a:p>
            <a:r>
              <a:rPr lang="en-US" sz="3000" dirty="0" smtClean="0">
                <a:latin typeface="Calibri" panose="020F0502020204030204" pitchFamily="34" charset="0"/>
                <a:ea typeface="Calibri" panose="020F0502020204030204" pitchFamily="34" charset="0"/>
                <a:cs typeface="Times New Roman" panose="02020603050405020304" pitchFamily="18" charset="0"/>
              </a:rPr>
              <a:t>“</a:t>
            </a:r>
            <a:r>
              <a:rPr lang="en-US" sz="3000" dirty="0">
                <a:latin typeface="Calibri" panose="020F0502020204030204" pitchFamily="34" charset="0"/>
                <a:ea typeface="Calibri" panose="020F0502020204030204" pitchFamily="34" charset="0"/>
                <a:cs typeface="Times New Roman" panose="02020603050405020304" pitchFamily="18" charset="0"/>
              </a:rPr>
              <a:t>This year [2015] we’ve lost beds 4 and 7</a:t>
            </a:r>
            <a:r>
              <a:rPr lang="en-US" sz="3000" dirty="0" smtClean="0">
                <a:latin typeface="Calibri" panose="020F0502020204030204" pitchFamily="34" charset="0"/>
                <a:ea typeface="Calibri" panose="020F0502020204030204" pitchFamily="34" charset="0"/>
                <a:cs typeface="Times New Roman" panose="02020603050405020304" pitchFamily="18" charset="0"/>
              </a:rPr>
              <a:t>, we </a:t>
            </a:r>
            <a:r>
              <a:rPr lang="en-US" sz="3000" dirty="0">
                <a:latin typeface="Calibri" panose="020F0502020204030204" pitchFamily="34" charset="0"/>
                <a:ea typeface="Calibri" panose="020F0502020204030204" pitchFamily="34" charset="0"/>
                <a:cs typeface="Times New Roman" panose="02020603050405020304" pitchFamily="18" charset="0"/>
              </a:rPr>
              <a:t>had set the seed in 2011, and spread the oysters in 2012. We expected to harvest this fall. Total expected income lost is $210,000. These were nearly full-grown oysters, that we went to check on after high swells, and they’d been buried to the lips in sand. Despite desperately attempting to harrow the sand, we lost both beds</a:t>
            </a:r>
            <a:r>
              <a:rPr lang="en-US" sz="3000" dirty="0" smtClean="0">
                <a:latin typeface="Calibri" panose="020F0502020204030204" pitchFamily="34" charset="0"/>
                <a:ea typeface="Calibri" panose="020F0502020204030204" pitchFamily="34" charset="0"/>
                <a:cs typeface="Times New Roman" panose="02020603050405020304" pitchFamily="18" charset="0"/>
              </a:rPr>
              <a:t>.”</a:t>
            </a:r>
          </a:p>
          <a:p>
            <a:r>
              <a:rPr lang="en-US" sz="3000" dirty="0">
                <a:latin typeface="Calibri" panose="020F0502020204030204" pitchFamily="34" charset="0"/>
                <a:ea typeface="Calibri" panose="020F0502020204030204" pitchFamily="34" charset="0"/>
                <a:cs typeface="Times New Roman" panose="02020603050405020304" pitchFamily="18" charset="0"/>
              </a:rPr>
              <a:t>Another prominent grower in Grays </a:t>
            </a:r>
            <a:r>
              <a:rPr lang="en-US" sz="3000" dirty="0" smtClean="0">
                <a:latin typeface="Calibri" panose="020F0502020204030204" pitchFamily="34" charset="0"/>
                <a:ea typeface="Calibri" panose="020F0502020204030204" pitchFamily="34" charset="0"/>
                <a:cs typeface="Times New Roman" panose="02020603050405020304" pitchFamily="18" charset="0"/>
              </a:rPr>
              <a:t>Harbor </a:t>
            </a:r>
            <a:r>
              <a:rPr lang="en-US" sz="3000" dirty="0">
                <a:latin typeface="Calibri" panose="020F0502020204030204" pitchFamily="34" charset="0"/>
                <a:ea typeface="Calibri" panose="020F0502020204030204" pitchFamily="34" charset="0"/>
                <a:cs typeface="Times New Roman" panose="02020603050405020304" pitchFamily="18" charset="0"/>
              </a:rPr>
              <a:t>lost 46 acres in Central Bay due to sand movement that he estimates costs the company $441,600 annually in revenue. He also states that the approximately 150 acres he operates around Whitcomb Flats in South Bay are threatened by sediment transport. Without mitigation, these sedimentation issues could cost the company $1.4 million annually. He further states that, “There’s a lot more sediment coming in the North Bay too – we had deep sea beds there with a shelly bottom, and now in the past 10-15 years it’s covered in sediment. We’re almost ready to abandon them, but need the room. This is likely the last </a:t>
            </a:r>
            <a:r>
              <a:rPr lang="en-US" sz="3000" dirty="0" smtClean="0">
                <a:latin typeface="Calibri" panose="020F0502020204030204" pitchFamily="34" charset="0"/>
                <a:ea typeface="Calibri" panose="020F0502020204030204" pitchFamily="34" charset="0"/>
                <a:cs typeface="Times New Roman" panose="02020603050405020304" pitchFamily="18" charset="0"/>
              </a:rPr>
              <a:t>year </a:t>
            </a:r>
            <a:r>
              <a:rPr lang="en-US" sz="3000" dirty="0">
                <a:latin typeface="Calibri" panose="020F0502020204030204" pitchFamily="34" charset="0"/>
                <a:ea typeface="Calibri" panose="020F0502020204030204" pitchFamily="34" charset="0"/>
                <a:cs typeface="Times New Roman" panose="02020603050405020304" pitchFamily="18" charset="0"/>
              </a:rPr>
              <a:t>we’ll risk using it, and as it is we’re transporting large oysters there for final growth, because young oysters would be smothered by the sand”</a:t>
            </a:r>
            <a:endParaRPr lang="en-US" sz="30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3615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2019 the CD received took bids for modeling of both estuaries, that would reveal the best mitigation solutions</a:t>
            </a:r>
            <a:endParaRPr lang="en-US" dirty="0"/>
          </a:p>
        </p:txBody>
      </p:sp>
      <p:sp>
        <p:nvSpPr>
          <p:cNvPr id="3" name="Content Placeholder 2"/>
          <p:cNvSpPr>
            <a:spLocks noGrp="1"/>
          </p:cNvSpPr>
          <p:nvPr>
            <p:ph idx="1"/>
          </p:nvPr>
        </p:nvSpPr>
        <p:spPr/>
        <p:txBody>
          <a:bodyPr>
            <a:normAutofit lnSpcReduction="10000"/>
          </a:bodyPr>
          <a:lstStyle/>
          <a:p>
            <a:r>
              <a:rPr lang="en-US" dirty="0" smtClean="0"/>
              <a:t>It took time, but thanks to continued voices of growers, the CD, the county commissioners and other local legislators, funding for the recommended modeling was allocated and the Twin Harbors Sediment Project was born. </a:t>
            </a:r>
          </a:p>
          <a:p>
            <a:r>
              <a:rPr lang="en-US" dirty="0" smtClean="0"/>
              <a:t>Beginning in Jan 2020 data from USACE, USGS, satellites, academic papers, growers, and other sources has been compiled into a sophisticated model revealing the fate of dredged material.</a:t>
            </a:r>
          </a:p>
          <a:p>
            <a:r>
              <a:rPr lang="en-US" dirty="0" smtClean="0"/>
              <a:t>By year’s end we’ll identify the best possible mitigation strategies, from the farm to estuary scale.</a:t>
            </a:r>
            <a:endParaRPr lang="en-US" dirty="0"/>
          </a:p>
        </p:txBody>
      </p:sp>
    </p:spTree>
    <p:extLst>
      <p:ext uri="{BB962C8B-B14F-4D97-AF65-F5344CB8AC3E}">
        <p14:creationId xmlns:p14="http://schemas.microsoft.com/office/powerpoint/2010/main" val="382211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eashells 16x9">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ashells nature presentation (widescreen).potx" id="{E6B84A40-AED6-4169-B416-9F411F9C11B8}" vid="{719C1255-A7E7-42CE-9EEC-76ECFA1A94CA}"/>
    </a:ext>
  </a:extLst>
</a:theme>
</file>

<file path=ppt/theme/theme2.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Colorful seashell collection</Template>
  <TotalTime>1325</TotalTime>
  <Words>756</Words>
  <Application>Microsoft Office PowerPoint</Application>
  <PresentationFormat>Widescreen</PresentationFormat>
  <Paragraphs>34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Corbel</vt:lpstr>
      <vt:lpstr>Times New Roman</vt:lpstr>
      <vt:lpstr>Seashells 16x9</vt:lpstr>
      <vt:lpstr>Twin Harbors Sediment Intro</vt:lpstr>
      <vt:lpstr>In the beginning….</vt:lpstr>
      <vt:lpstr>2003 Report on the Dynamics of Whitcomb Flats</vt:lpstr>
      <vt:lpstr>“The net distance between the centroids for 1967 and 2001 is 1041 to 1135 m, indicating an average net rate of migration of 30 to 32 m per year over 35 years.”</vt:lpstr>
      <vt:lpstr>The Corps originally admitted fault:</vt:lpstr>
      <vt:lpstr>Negotiations between DNR and USACE for mitigation funding fell apart ca. 2006</vt:lpstr>
      <vt:lpstr>In 2015 National Fisheries Conservation Center was hired by the GHCD to write a report on sedimentation and mitigation</vt:lpstr>
      <vt:lpstr>Meanwhile oyster farmers continued to suffer losses</vt:lpstr>
      <vt:lpstr>In 2019 the CD received took bids for modeling of both estuaries, that would reveal the best mitigation solutions</vt:lpstr>
      <vt:lpstr>And the next presenter will tell you all about that work!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Twin Harbors Sediment Intro</dc:title>
  <dc:creator>Julia Sanders</dc:creator>
  <cp:lastModifiedBy>Julia Sanders</cp:lastModifiedBy>
  <cp:revision>10</cp:revision>
  <dcterms:created xsi:type="dcterms:W3CDTF">2020-10-16T00:33:54Z</dcterms:created>
  <dcterms:modified xsi:type="dcterms:W3CDTF">2020-10-16T22:39:32Z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