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4" r:id="rId4"/>
    <p:sldId id="275" r:id="rId5"/>
    <p:sldId id="276" r:id="rId6"/>
    <p:sldId id="277" r:id="rId7"/>
    <p:sldId id="279" r:id="rId8"/>
    <p:sldId id="281" r:id="rId9"/>
    <p:sldId id="267" r:id="rId10"/>
    <p:sldId id="268" r:id="rId11"/>
    <p:sldId id="269" r:id="rId12"/>
    <p:sldId id="262" r:id="rId13"/>
    <p:sldId id="264" r:id="rId14"/>
    <p:sldId id="273" r:id="rId15"/>
    <p:sldId id="258" r:id="rId16"/>
    <p:sldId id="259" r:id="rId17"/>
    <p:sldId id="261" r:id="rId18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0" autoAdjust="0"/>
    <p:restoredTop sz="88434" autoAdjust="0"/>
  </p:normalViewPr>
  <p:slideViewPr>
    <p:cSldViewPr snapToGrid="0">
      <p:cViewPr varScale="1">
        <p:scale>
          <a:sx n="77" d="100"/>
          <a:sy n="77" d="100"/>
        </p:scale>
        <p:origin x="60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6733" cy="469779"/>
          </a:xfrm>
          <a:prstGeom prst="rect">
            <a:avLst/>
          </a:prstGeom>
        </p:spPr>
        <p:txBody>
          <a:bodyPr vert="horz" lIns="93935" tIns="46968" rIns="93935" bIns="4696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4" y="1"/>
            <a:ext cx="3066733" cy="469779"/>
          </a:xfrm>
          <a:prstGeom prst="rect">
            <a:avLst/>
          </a:prstGeom>
        </p:spPr>
        <p:txBody>
          <a:bodyPr vert="horz" lIns="93935" tIns="46968" rIns="93935" bIns="46968" rtlCol="0"/>
          <a:lstStyle>
            <a:lvl1pPr algn="r">
              <a:defRPr sz="1300"/>
            </a:lvl1pPr>
          </a:lstStyle>
          <a:p>
            <a:fld id="{E6672250-FC0C-4E7B-9891-1966B04BEE88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5" tIns="46968" rIns="93935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5" tIns="46968" rIns="93935" bIns="46968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8"/>
          </a:xfrm>
          <a:prstGeom prst="rect">
            <a:avLst/>
          </a:prstGeom>
        </p:spPr>
        <p:txBody>
          <a:bodyPr vert="horz" lIns="93935" tIns="46968" rIns="93935" bIns="4696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4" y="8893297"/>
            <a:ext cx="3066733" cy="469778"/>
          </a:xfrm>
          <a:prstGeom prst="rect">
            <a:avLst/>
          </a:prstGeom>
        </p:spPr>
        <p:txBody>
          <a:bodyPr vert="horz" lIns="93935" tIns="46968" rIns="93935" bIns="46968" rtlCol="0" anchor="b"/>
          <a:lstStyle>
            <a:lvl1pPr algn="r">
              <a:defRPr sz="1300"/>
            </a:lvl1pPr>
          </a:lstStyle>
          <a:p>
            <a:fld id="{48C81BC3-147B-47CA-8C0D-176330506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98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01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7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Dave -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CURRENTS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64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64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32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5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08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29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73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6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28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81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00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20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06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1BC3-147B-47CA-8C0D-176330506C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54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acoastalnetwork.com/local-projects/wecan/project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474" y="930419"/>
            <a:ext cx="10014330" cy="2073218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Graveyard Spit Restoration and Resilience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246" y="2879513"/>
            <a:ext cx="8637072" cy="23103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Presented by:</a:t>
            </a:r>
          </a:p>
          <a:p>
            <a:r>
              <a:rPr lang="en-US" dirty="0" smtClean="0"/>
              <a:t>Henry Bell, Washington State Department of Ecology </a:t>
            </a:r>
          </a:p>
          <a:p>
            <a:r>
              <a:rPr lang="en-US" dirty="0" smtClean="0"/>
              <a:t>Dave Michalsen, U.S. Army Corps of Engineers </a:t>
            </a:r>
          </a:p>
          <a:p>
            <a:r>
              <a:rPr lang="en-US" dirty="0" smtClean="0"/>
              <a:t>Garret Jackson, Washington State Department of Transportation </a:t>
            </a:r>
          </a:p>
          <a:p>
            <a:r>
              <a:rPr lang="en-US" dirty="0" smtClean="0"/>
              <a:t>Chelsey </a:t>
            </a:r>
            <a:r>
              <a:rPr lang="en-US" dirty="0"/>
              <a:t>Martin, Washington State Department of Transportation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582" y="5857678"/>
            <a:ext cx="3733547" cy="809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91" y="5788750"/>
            <a:ext cx="3147802" cy="947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318" y="5736021"/>
            <a:ext cx="2838450" cy="1000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280" y="2828602"/>
            <a:ext cx="4288304" cy="241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20" y="1387554"/>
            <a:ext cx="6770757" cy="4513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143" y="3498692"/>
            <a:ext cx="4525377" cy="3284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22438" y="4620881"/>
            <a:ext cx="12039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Max, Median, Min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143" y="133226"/>
            <a:ext cx="4525377" cy="3284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42212" y="1387554"/>
            <a:ext cx="12039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Max, Median, Min</a:t>
            </a:r>
            <a:endParaRPr lang="en-US" sz="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505832" y="960186"/>
            <a:ext cx="673346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536060" y="4242974"/>
            <a:ext cx="673346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445304" y="305808"/>
            <a:ext cx="7618588" cy="4981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NEARSHORE WAVE HEIGHT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3086" y="957420"/>
            <a:ext cx="247422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Depth limited 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5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799" y="228600"/>
            <a:ext cx="727075" cy="365125"/>
          </a:xfrm>
          <a:prstGeom prst="rect">
            <a:avLst/>
          </a:prstGeom>
        </p:spPr>
        <p:txBody>
          <a:bodyPr/>
          <a:lstStyle/>
          <a:p>
            <a:fld id="{42D6254A-A357-4200-B73D-5001EDA9213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15751" y="311628"/>
            <a:ext cx="4150045" cy="4562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CURRENTS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485" y="80933"/>
            <a:ext cx="7293825" cy="4862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751" y="958659"/>
            <a:ext cx="3518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Peak ebb: 12/11/15 01:00 UTC</a:t>
            </a:r>
          </a:p>
          <a:p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 speeds &gt; 2m/s (4 knots)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2" y="2163787"/>
            <a:ext cx="6873307" cy="458220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698791" y="808302"/>
            <a:ext cx="524287" cy="381635"/>
          </a:xfrm>
          <a:prstGeom prst="round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78464" y="558380"/>
            <a:ext cx="4955713" cy="5119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026" y="5618174"/>
            <a:ext cx="28384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76" y="869025"/>
            <a:ext cx="9605635" cy="1059305"/>
          </a:xfrm>
        </p:spPr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Update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Implementation – Project’s APE 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"/>
          <a:stretch/>
        </p:blipFill>
        <p:spPr>
          <a:xfrm>
            <a:off x="0" y="1490079"/>
            <a:ext cx="8911149" cy="5128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9981" y="1797641"/>
            <a:ext cx="30255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of Tribal Coordination &amp; initiation of Section 106</a:t>
            </a:r>
          </a:p>
          <a:p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Rights of Entry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Delineations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Marine Ordinary High Water Mark (OHWM) 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Wetland Delineation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High Tide Line (HTL)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Mean higher high </a:t>
            </a:r>
            <a:r>
              <a:rPr lang="en-US" sz="1600" dirty="0" smtClean="0"/>
              <a:t>water (MHHW) </a:t>
            </a:r>
            <a:endParaRPr lang="en-US" sz="1600" dirty="0"/>
          </a:p>
        </p:txBody>
      </p:sp>
      <p:sp>
        <p:nvSpPr>
          <p:cNvPr id="8" name="Freeform 7"/>
          <p:cNvSpPr/>
          <p:nvPr/>
        </p:nvSpPr>
        <p:spPr>
          <a:xfrm>
            <a:off x="6063483" y="1480842"/>
            <a:ext cx="2848397" cy="5130351"/>
          </a:xfrm>
          <a:custGeom>
            <a:avLst/>
            <a:gdLst>
              <a:gd name="connsiteX0" fmla="*/ 2848397 w 2848397"/>
              <a:gd name="connsiteY0" fmla="*/ 5130351 h 5130351"/>
              <a:gd name="connsiteX1" fmla="*/ 2832213 w 2848397"/>
              <a:gd name="connsiteY1" fmla="*/ 0 h 5130351"/>
              <a:gd name="connsiteX2" fmla="*/ 1116701 w 2848397"/>
              <a:gd name="connsiteY2" fmla="*/ 24277 h 5130351"/>
              <a:gd name="connsiteX3" fmla="*/ 0 w 2848397"/>
              <a:gd name="connsiteY3" fmla="*/ 5122259 h 5130351"/>
              <a:gd name="connsiteX4" fmla="*/ 2848397 w 2848397"/>
              <a:gd name="connsiteY4" fmla="*/ 5130351 h 513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8397" h="5130351">
                <a:moveTo>
                  <a:pt x="2848397" y="5130351"/>
                </a:moveTo>
                <a:cubicBezTo>
                  <a:pt x="2843002" y="3420234"/>
                  <a:pt x="2837608" y="1710117"/>
                  <a:pt x="2832213" y="0"/>
                </a:cubicBezTo>
                <a:lnTo>
                  <a:pt x="1116701" y="24277"/>
                </a:lnTo>
                <a:lnTo>
                  <a:pt x="0" y="5122259"/>
                </a:lnTo>
                <a:lnTo>
                  <a:pt x="2848397" y="5130351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7749" y="5769409"/>
            <a:ext cx="22493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Shoalwater Bay Tribe</a:t>
            </a:r>
            <a:endParaRPr lang="en-US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33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" y="910919"/>
            <a:ext cx="5600463" cy="669781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Update on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Implementation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1242" y="1600181"/>
            <a:ext cx="5402856" cy="1102409"/>
          </a:xfrm>
        </p:spPr>
        <p:txBody>
          <a:bodyPr anchor="t">
            <a:normAutofit/>
          </a:bodyPr>
          <a:lstStyle/>
          <a:p>
            <a:pPr algn="ctr"/>
            <a:r>
              <a:rPr lang="en-US" dirty="0" smtClean="0"/>
              <a:t>Environmental Documentation &amp; Permitting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7478" y="930400"/>
            <a:ext cx="6216005" cy="5292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NEPA Environmental </a:t>
            </a:r>
            <a:r>
              <a:rPr lang="en-US" dirty="0" smtClean="0"/>
              <a:t>Assessment (EA) </a:t>
            </a:r>
          </a:p>
          <a:p>
            <a:r>
              <a:rPr lang="en-US" dirty="0"/>
              <a:t>SEPA Adoption of NEPA </a:t>
            </a:r>
            <a:r>
              <a:rPr lang="en-US" dirty="0" smtClean="0"/>
              <a:t>EA</a:t>
            </a:r>
            <a:endParaRPr lang="en-US" dirty="0"/>
          </a:p>
          <a:p>
            <a:r>
              <a:rPr lang="en-US" dirty="0" smtClean="0"/>
              <a:t>Endangered Species Act (ESA) Consultation </a:t>
            </a:r>
            <a:endParaRPr lang="en-US" dirty="0"/>
          </a:p>
          <a:p>
            <a:pPr lvl="1"/>
            <a:r>
              <a:rPr lang="en-US" dirty="0" smtClean="0"/>
              <a:t>NOAA </a:t>
            </a:r>
            <a:r>
              <a:rPr lang="en-US" dirty="0"/>
              <a:t>– National Marine Fisheries Service (NMFS) </a:t>
            </a:r>
            <a:endParaRPr lang="en-US" dirty="0" smtClean="0"/>
          </a:p>
          <a:p>
            <a:pPr lvl="1"/>
            <a:r>
              <a:rPr lang="en-US" dirty="0"/>
              <a:t>United States Fish and Wildlife </a:t>
            </a:r>
            <a:r>
              <a:rPr lang="en-US" dirty="0" smtClean="0"/>
              <a:t>Service (USFWS)</a:t>
            </a:r>
          </a:p>
          <a:p>
            <a:r>
              <a:rPr lang="en-US" dirty="0" smtClean="0"/>
              <a:t>Section 106 &amp; Tribal Coordination </a:t>
            </a:r>
          </a:p>
          <a:p>
            <a:r>
              <a:rPr lang="en-US" dirty="0" smtClean="0"/>
              <a:t>Army Corps Individual Section 404 / Section 10</a:t>
            </a:r>
          </a:p>
          <a:p>
            <a:r>
              <a:rPr lang="en-US" dirty="0" smtClean="0"/>
              <a:t>Ecology &amp; EPA - Section 401 / CZM</a:t>
            </a:r>
          </a:p>
          <a:p>
            <a:r>
              <a:rPr lang="en-US" dirty="0"/>
              <a:t>Washington Department of Fish and </a:t>
            </a:r>
            <a:r>
              <a:rPr lang="en-US" dirty="0" smtClean="0"/>
              <a:t>Wildlife (WDFW) Hydraulic Project Approval (HPA)</a:t>
            </a:r>
          </a:p>
          <a:p>
            <a:r>
              <a:rPr lang="en-US" dirty="0" smtClean="0"/>
              <a:t>Pacific County Shoreline &amp; CAO </a:t>
            </a:r>
          </a:p>
          <a:p>
            <a:r>
              <a:rPr lang="en-US" dirty="0" smtClean="0"/>
              <a:t>Coordination with State Parks, DNR &amp; WECAN</a:t>
            </a: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00" y="2953224"/>
            <a:ext cx="5273739" cy="249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7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39" y="908324"/>
            <a:ext cx="9605635" cy="1059305"/>
          </a:xfrm>
        </p:spPr>
        <p:txBody>
          <a:bodyPr/>
          <a:lstStyle/>
          <a:p>
            <a:r>
              <a:rPr lang="en-US" dirty="0"/>
              <a:t>Anticipated </a:t>
            </a:r>
            <a:r>
              <a:rPr lang="en-US" dirty="0" smtClean="0"/>
              <a:t>Environmental Challenges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521" y="1527631"/>
            <a:ext cx="6482090" cy="475886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ESA Listed Species &amp; Public Access Concerns</a:t>
            </a:r>
          </a:p>
          <a:p>
            <a:pPr lvl="1"/>
            <a:r>
              <a:rPr lang="en-US" dirty="0"/>
              <a:t>Western Snowy </a:t>
            </a:r>
            <a:r>
              <a:rPr lang="en-US" dirty="0" smtClean="0"/>
              <a:t>Plover</a:t>
            </a:r>
          </a:p>
          <a:p>
            <a:pPr lvl="1"/>
            <a:r>
              <a:rPr lang="en-US" dirty="0"/>
              <a:t>Streaked Horned Lark</a:t>
            </a:r>
          </a:p>
          <a:p>
            <a:pPr lvl="2"/>
            <a:r>
              <a:rPr lang="en-US" dirty="0" smtClean="0"/>
              <a:t>Formal ESA Consultation (~1yr for Biological Opinion)</a:t>
            </a:r>
          </a:p>
          <a:p>
            <a:pPr lvl="2"/>
            <a:r>
              <a:rPr lang="en-US" dirty="0" err="1" smtClean="0"/>
              <a:t>BiOp</a:t>
            </a:r>
            <a:r>
              <a:rPr lang="en-US" dirty="0" smtClean="0"/>
              <a:t> commitments may including:</a:t>
            </a:r>
          </a:p>
          <a:p>
            <a:pPr lvl="3"/>
            <a:r>
              <a:rPr lang="en-US" dirty="0" smtClean="0"/>
              <a:t>Work Timing Restrictions – nesting windows </a:t>
            </a:r>
          </a:p>
          <a:p>
            <a:pPr lvl="3"/>
            <a:r>
              <a:rPr lang="en-US" dirty="0" smtClean="0"/>
              <a:t>Temporary site closures &amp; monitoring </a:t>
            </a:r>
          </a:p>
          <a:p>
            <a:r>
              <a:rPr lang="en-US" dirty="0" smtClean="0"/>
              <a:t>Marine </a:t>
            </a:r>
            <a:r>
              <a:rPr lang="en-US" dirty="0"/>
              <a:t>In-water Work </a:t>
            </a:r>
            <a:r>
              <a:rPr lang="en-US" dirty="0" smtClean="0"/>
              <a:t>Window (IWWW) </a:t>
            </a:r>
          </a:p>
          <a:p>
            <a:r>
              <a:rPr lang="en-US" dirty="0"/>
              <a:t>Critical Areas Mitigation Costs Unknown</a:t>
            </a:r>
          </a:p>
          <a:p>
            <a:pPr lvl="1"/>
            <a:r>
              <a:rPr lang="en-US" dirty="0"/>
              <a:t>On-site restoration vs. Mitigation Bank Credits</a:t>
            </a:r>
          </a:p>
          <a:p>
            <a:r>
              <a:rPr lang="en-US" dirty="0" smtClean="0"/>
              <a:t>NEPA &amp; Permitting </a:t>
            </a:r>
            <a:r>
              <a:rPr lang="en-US" dirty="0"/>
              <a:t>to be completed by </a:t>
            </a:r>
            <a:r>
              <a:rPr lang="en-US" dirty="0" smtClean="0"/>
              <a:t>Spring 2023 </a:t>
            </a:r>
          </a:p>
          <a:p>
            <a:pPr lvl="1"/>
            <a:r>
              <a:rPr lang="en-US" b="1" dirty="0" smtClean="0"/>
              <a:t>Environmental is Critical Path to Construction*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39" y="4244169"/>
            <a:ext cx="2511313" cy="2150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370" y="3750827"/>
            <a:ext cx="2546757" cy="28322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5802" y="6394815"/>
            <a:ext cx="258756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Streaked Horned Lark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976" y="1552955"/>
            <a:ext cx="2973173" cy="21978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98160" y="3351629"/>
            <a:ext cx="26068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Western Snowy Plover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40" y="1527631"/>
            <a:ext cx="2318636" cy="271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516" y="938227"/>
            <a:ext cx="6909710" cy="1087705"/>
          </a:xfrm>
        </p:spPr>
        <p:txBody>
          <a:bodyPr anchor="t"/>
          <a:lstStyle/>
          <a:p>
            <a:pPr algn="ctr"/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Activities to Address the Problem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1192" y="229423"/>
            <a:ext cx="4576784" cy="5723251"/>
          </a:xfrm>
        </p:spPr>
      </p:pic>
      <p:sp>
        <p:nvSpPr>
          <p:cNvPr id="8" name="Rectangle 7"/>
          <p:cNvSpPr/>
          <p:nvPr/>
        </p:nvSpPr>
        <p:spPr>
          <a:xfrm>
            <a:off x="491931" y="1519616"/>
            <a:ext cx="666881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Continued Coordination:</a:t>
            </a:r>
          </a:p>
          <a:p>
            <a:pPr algn="ctr"/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Public Involvement &amp; Subcommittees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65" y="2734736"/>
            <a:ext cx="6887797" cy="32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95" y="943097"/>
            <a:ext cx="11322320" cy="1059305"/>
          </a:xfrm>
        </p:spPr>
        <p:txBody>
          <a:bodyPr/>
          <a:lstStyle/>
          <a:p>
            <a:r>
              <a:rPr lang="en-US" dirty="0" smtClean="0"/>
              <a:t>Anticipated Implementation Challenges &amp; Next Steps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632" y="1564899"/>
            <a:ext cx="6506068" cy="4541704"/>
          </a:xfrm>
        </p:spPr>
        <p:txBody>
          <a:bodyPr>
            <a:normAutofit/>
          </a:bodyPr>
          <a:lstStyle/>
          <a:p>
            <a:r>
              <a:rPr lang="en-US" u="sng" dirty="0"/>
              <a:t>Processes </a:t>
            </a:r>
            <a:r>
              <a:rPr lang="en-US" u="sng" dirty="0" smtClean="0"/>
              <a:t>delayed </a:t>
            </a:r>
            <a:r>
              <a:rPr lang="en-US" u="sng" dirty="0"/>
              <a:t>due to </a:t>
            </a:r>
            <a:r>
              <a:rPr lang="en-US" u="sng" dirty="0" smtClean="0"/>
              <a:t>COVID19 </a:t>
            </a:r>
            <a:endParaRPr lang="en-US" u="sng" dirty="0"/>
          </a:p>
          <a:p>
            <a:r>
              <a:rPr lang="en-US" u="sng" dirty="0" smtClean="0"/>
              <a:t>Timeline of large scale construction project </a:t>
            </a:r>
          </a:p>
          <a:p>
            <a:pPr lvl="1"/>
            <a:r>
              <a:rPr lang="en-US" dirty="0" smtClean="0"/>
              <a:t>On-going erosion threatening SR105</a:t>
            </a:r>
          </a:p>
          <a:p>
            <a:pPr lvl="1"/>
            <a:r>
              <a:rPr lang="en-US" dirty="0" smtClean="0"/>
              <a:t>Looking into interim solutions </a:t>
            </a:r>
          </a:p>
          <a:p>
            <a:r>
              <a:rPr lang="en-US" u="sng" dirty="0" smtClean="0"/>
              <a:t>Required Real Estate</a:t>
            </a:r>
          </a:p>
          <a:p>
            <a:pPr lvl="1"/>
            <a:r>
              <a:rPr lang="en-US" dirty="0" smtClean="0"/>
              <a:t>Which agency to take the lead </a:t>
            </a:r>
            <a:endParaRPr lang="en-US" dirty="0"/>
          </a:p>
          <a:p>
            <a:r>
              <a:rPr lang="en-US" u="sng" dirty="0" smtClean="0"/>
              <a:t>Construction funding unknown</a:t>
            </a:r>
          </a:p>
          <a:p>
            <a:pPr lvl="1"/>
            <a:r>
              <a:rPr lang="en-US" dirty="0" smtClean="0"/>
              <a:t>Looking into Local, State &amp; Federal funding</a:t>
            </a:r>
          </a:p>
          <a:p>
            <a:pPr lvl="1"/>
            <a:r>
              <a:rPr lang="en-US" dirty="0" smtClean="0"/>
              <a:t>Early cost estimates for Construction ~$24 million </a:t>
            </a:r>
          </a:p>
          <a:p>
            <a:pPr lvl="1"/>
            <a:r>
              <a:rPr lang="en-US" dirty="0"/>
              <a:t>Monitoring and Adaptive </a:t>
            </a:r>
            <a:r>
              <a:rPr lang="en-US" dirty="0" smtClean="0"/>
              <a:t>Management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70" y="4114163"/>
            <a:ext cx="5222659" cy="2475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453" y="1738212"/>
            <a:ext cx="5210177" cy="24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70" y="1051295"/>
            <a:ext cx="9603275" cy="1049235"/>
          </a:xfrm>
        </p:spPr>
        <p:txBody>
          <a:bodyPr/>
          <a:lstStyle/>
          <a:p>
            <a:r>
              <a:rPr lang="en-US" dirty="0" smtClean="0"/>
              <a:t>Thank you!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270" y="1758463"/>
            <a:ext cx="9603275" cy="329457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Graveyard Spit Restoration and Resilience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Project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More information and updates may be found on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WECAN webpage:</a:t>
            </a:r>
          </a:p>
          <a:p>
            <a:r>
              <a:rPr lang="en-US" dirty="0">
                <a:hlinkClick r:id="rId3"/>
              </a:rPr>
              <a:t>Projects – WECAN | Washington Coastal Hazards Resilience Network (wacoastalnetwork.com)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17" y="4001292"/>
            <a:ext cx="11148977" cy="198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6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79" y="885140"/>
            <a:ext cx="5452077" cy="1049235"/>
          </a:xfrm>
        </p:spPr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project will address…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7517" y="1525158"/>
            <a:ext cx="5062802" cy="471926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Problem</a:t>
            </a:r>
            <a:r>
              <a:rPr lang="en-US" dirty="0" smtClean="0"/>
              <a:t>: </a:t>
            </a:r>
          </a:p>
          <a:p>
            <a:pPr lvl="1"/>
            <a:r>
              <a:rPr lang="en-US" dirty="0"/>
              <a:t>High </a:t>
            </a:r>
            <a:r>
              <a:rPr lang="en-US" dirty="0" smtClean="0"/>
              <a:t>energy </a:t>
            </a:r>
            <a:r>
              <a:rPr lang="en-US" dirty="0"/>
              <a:t>s</a:t>
            </a:r>
            <a:r>
              <a:rPr lang="en-US" dirty="0" smtClean="0"/>
              <a:t>horeline area</a:t>
            </a:r>
            <a:endParaRPr lang="en-US" dirty="0"/>
          </a:p>
          <a:p>
            <a:pPr lvl="1"/>
            <a:r>
              <a:rPr lang="en-US" dirty="0" smtClean="0"/>
              <a:t>Rapid shoreline erosion from Pacific Ocean tidal action</a:t>
            </a:r>
          </a:p>
          <a:p>
            <a:r>
              <a:rPr lang="en-US" b="1" dirty="0" smtClean="0"/>
              <a:t>Issue</a:t>
            </a:r>
            <a:r>
              <a:rPr lang="en-US" dirty="0" smtClean="0"/>
              <a:t>: </a:t>
            </a:r>
          </a:p>
          <a:p>
            <a:pPr lvl="1"/>
            <a:r>
              <a:rPr lang="en-US" dirty="0"/>
              <a:t>Compromised </a:t>
            </a:r>
            <a:r>
              <a:rPr lang="en-US" dirty="0" smtClean="0"/>
              <a:t>State Route (SR) 105 </a:t>
            </a:r>
            <a:r>
              <a:rPr lang="en-US" dirty="0"/>
              <a:t>roadway</a:t>
            </a:r>
          </a:p>
          <a:p>
            <a:pPr lvl="1"/>
            <a:r>
              <a:rPr lang="en-US" dirty="0" smtClean="0"/>
              <a:t>Loss of wetland and critical areas</a:t>
            </a:r>
          </a:p>
          <a:p>
            <a:r>
              <a:rPr lang="en-US" b="1" dirty="0" smtClean="0"/>
              <a:t>Regional Priority</a:t>
            </a:r>
            <a:r>
              <a:rPr lang="en-US" dirty="0" smtClean="0"/>
              <a:t>: High</a:t>
            </a:r>
            <a:endParaRPr lang="en-US" b="1" dirty="0" smtClean="0"/>
          </a:p>
          <a:p>
            <a:pPr lvl="1"/>
            <a:r>
              <a:rPr lang="en-US" dirty="0" smtClean="0"/>
              <a:t>Only access that connects the Shoalwater Bay Reservation and </a:t>
            </a:r>
            <a:r>
              <a:rPr lang="en-US" dirty="0" err="1" smtClean="0"/>
              <a:t>Tokeland</a:t>
            </a:r>
            <a:r>
              <a:rPr lang="en-US" dirty="0" smtClean="0"/>
              <a:t> to the south &amp; </a:t>
            </a:r>
            <a:r>
              <a:rPr lang="en-US" dirty="0" err="1" smtClean="0"/>
              <a:t>Grayland</a:t>
            </a:r>
            <a:r>
              <a:rPr lang="en-US" dirty="0" smtClean="0"/>
              <a:t>, Cranberry Farms to the north</a:t>
            </a:r>
          </a:p>
          <a:p>
            <a:endParaRPr lang="en-US" dirty="0"/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8147" y="120502"/>
            <a:ext cx="5075275" cy="662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051073" y="577363"/>
            <a:ext cx="103105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Cove</a:t>
            </a:r>
            <a:endParaRPr lang="en-US" sz="12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25077" y="3393793"/>
            <a:ext cx="105990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Willapa Bay</a:t>
            </a:r>
            <a:endParaRPr lang="en-US" sz="12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757" y="5094602"/>
            <a:ext cx="2114154" cy="1653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88147" y="2766611"/>
            <a:ext cx="124745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Pacific Ocean</a:t>
            </a:r>
            <a:endParaRPr lang="en-US" sz="12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 rot="1705951">
            <a:off x="8309043" y="2186933"/>
            <a:ext cx="833480" cy="474698"/>
          </a:xfrm>
          <a:prstGeom prst="ellips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1801" y="89639"/>
            <a:ext cx="6935352" cy="1130301"/>
          </a:xfrm>
        </p:spPr>
        <p:txBody>
          <a:bodyPr/>
          <a:lstStyle/>
          <a:p>
            <a:pPr algn="ctr"/>
            <a:r>
              <a:rPr lang="en-US" dirty="0" smtClean="0"/>
              <a:t>A long history of shoreline retreat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1960888" y="-970037"/>
            <a:ext cx="5274588" cy="880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8447" y="1077433"/>
            <a:ext cx="7109637" cy="545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0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9744" y="1869141"/>
            <a:ext cx="3589103" cy="1998513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Decades of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On-going Maintenance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125" y="964019"/>
            <a:ext cx="6436242" cy="489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11408" y="1128391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WSDOT 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235892" y="106565"/>
            <a:ext cx="9607661" cy="10563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Strategy to Address the Problem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97711" y="1106178"/>
            <a:ext cx="4790738" cy="2703974"/>
            <a:chOff x="3684495" y="3310862"/>
            <a:chExt cx="3325906" cy="142770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4495" y="3310862"/>
              <a:ext cx="3325906" cy="142770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860087" y="3310862"/>
              <a:ext cx="13530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</a:rPr>
                <a:t>Dynamic</a:t>
              </a:r>
            </a:p>
            <a:p>
              <a:r>
                <a:rPr lang="en-US" sz="1400" dirty="0" smtClean="0">
                  <a:solidFill>
                    <a:srgbClr val="00B050"/>
                  </a:solidFill>
                </a:rPr>
                <a:t>Revetments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79" y="4031971"/>
            <a:ext cx="3522025" cy="2638188"/>
          </a:xfrm>
          <a:prstGeom prst="rect">
            <a:avLst/>
          </a:prstGeom>
        </p:spPr>
      </p:pic>
      <p:pic>
        <p:nvPicPr>
          <p:cNvPr id="11" name="Picture 2" descr="LSContinuum_4_15_15-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5926" y="2142731"/>
            <a:ext cx="7316074" cy="398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5-Point Star 14"/>
          <p:cNvSpPr/>
          <p:nvPr/>
        </p:nvSpPr>
        <p:spPr>
          <a:xfrm>
            <a:off x="8741060" y="3726158"/>
            <a:ext cx="564777" cy="489107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1" y="1273485"/>
            <a:ext cx="8534400" cy="1507067"/>
          </a:xfrm>
        </p:spPr>
        <p:txBody>
          <a:bodyPr/>
          <a:lstStyle/>
          <a:p>
            <a:r>
              <a:rPr lang="en-US" dirty="0" smtClean="0"/>
              <a:t>Using natural analog beach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836" y="1667435"/>
            <a:ext cx="5443631" cy="407843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87" y="2319370"/>
            <a:ext cx="4892869" cy="342650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049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5238" y="109737"/>
            <a:ext cx="6854249" cy="1255318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Update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Implementation - Design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532" y="850401"/>
            <a:ext cx="7469108" cy="5771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57" y="4469501"/>
            <a:ext cx="7315671" cy="2152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5417" y="1195696"/>
            <a:ext cx="43996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2800" dirty="0" smtClean="0">
                <a:ln w="0"/>
              </a:rPr>
              <a:t>Ground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smtClean="0"/>
              <a:t>Survey</a:t>
            </a:r>
          </a:p>
          <a:p>
            <a:r>
              <a:rPr lang="en-US" sz="2800" dirty="0" smtClean="0"/>
              <a:t>- Drone</a:t>
            </a:r>
          </a:p>
          <a:p>
            <a:r>
              <a:rPr lang="en-US" sz="2800" dirty="0" smtClean="0"/>
              <a:t>- LiDAR </a:t>
            </a:r>
          </a:p>
          <a:p>
            <a:r>
              <a:rPr lang="en-US" sz="2800" dirty="0" smtClean="0"/>
              <a:t>- Bathometric Survey</a:t>
            </a:r>
            <a:br>
              <a:rPr lang="en-US" sz="2800" dirty="0" smtClean="0"/>
            </a:br>
            <a:r>
              <a:rPr lang="en-US" sz="2800" dirty="0" smtClean="0"/>
              <a:t>- Scenario Layouts </a:t>
            </a:r>
            <a:br>
              <a:rPr lang="en-US" sz="2800" dirty="0" smtClean="0"/>
            </a:br>
            <a:r>
              <a:rPr lang="en-US" sz="2800" dirty="0" smtClean="0"/>
              <a:t>- Preliminary Design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36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320462" cy="6635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8" y="0"/>
            <a:ext cx="11330781" cy="6635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857"/>
          <a:stretch/>
        </p:blipFill>
        <p:spPr>
          <a:xfrm>
            <a:off x="851536" y="-1"/>
            <a:ext cx="11340464" cy="6635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699" y="457199"/>
            <a:ext cx="10331178" cy="59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89" y="396179"/>
            <a:ext cx="4206240" cy="3052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108" y="3600779"/>
            <a:ext cx="4158127" cy="3017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64150" y="438009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Winter storm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99550" y="3657865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Mild summer condition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762" y="796651"/>
            <a:ext cx="4147800" cy="31089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848591" y="605045"/>
            <a:ext cx="5915559" cy="9448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62" y="4038793"/>
            <a:ext cx="4147800" cy="2765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666959" y="3827533"/>
            <a:ext cx="3532591" cy="9336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242662" y="168072"/>
            <a:ext cx="2883770" cy="4562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WAVE HEIGHT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35954" y="2074046"/>
            <a:ext cx="173637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2"/>
                </a:solidFill>
              </a:rPr>
              <a:t>southwesterly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4761" y="5052964"/>
            <a:ext cx="169790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2"/>
                </a:solidFill>
              </a:rPr>
              <a:t>northwesterly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3976" y="134569"/>
            <a:ext cx="4273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Army Corps </a:t>
            </a:r>
            <a:r>
              <a:rPr lang="en-US" sz="2800" dirty="0" smtClean="0"/>
              <a:t>Modeling - </a:t>
            </a:r>
            <a:endParaRPr lang="en-US" sz="2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026" y="5618174"/>
            <a:ext cx="28384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9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668</TotalTime>
  <Words>544</Words>
  <Application>Microsoft Office PowerPoint</Application>
  <PresentationFormat>Widescreen</PresentationFormat>
  <Paragraphs>121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Gallery</vt:lpstr>
      <vt:lpstr>Graveyard Spit Restoration and Resilience Project</vt:lpstr>
      <vt:lpstr>This project will address…</vt:lpstr>
      <vt:lpstr>A long history of shoreline retreat</vt:lpstr>
      <vt:lpstr>PowerPoint Presentation</vt:lpstr>
      <vt:lpstr>PowerPoint Presentation</vt:lpstr>
      <vt:lpstr>Using natural analog beach</vt:lpstr>
      <vt:lpstr>Update on Implementation - Design</vt:lpstr>
      <vt:lpstr>PowerPoint Presentation</vt:lpstr>
      <vt:lpstr>PowerPoint Presentation</vt:lpstr>
      <vt:lpstr>PowerPoint Presentation</vt:lpstr>
      <vt:lpstr>PowerPoint Presentation</vt:lpstr>
      <vt:lpstr>Update on Implementation – Project’s APE  </vt:lpstr>
      <vt:lpstr>Update on Implementation</vt:lpstr>
      <vt:lpstr>Anticipated Environmental Challenges </vt:lpstr>
      <vt:lpstr>Activities to Address the Problem</vt:lpstr>
      <vt:lpstr>Anticipated Implementation Challenges &amp; Next Steps  </vt:lpstr>
      <vt:lpstr>Thank you! </vt:lpstr>
    </vt:vector>
  </TitlesOfParts>
  <Company>WSDOT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Graveyard Spit</dc:title>
  <dc:creator>Martin, Chelsey</dc:creator>
  <cp:lastModifiedBy>Bell, Henry (ECY)</cp:lastModifiedBy>
  <cp:revision>59</cp:revision>
  <cp:lastPrinted>2021-03-18T17:21:21Z</cp:lastPrinted>
  <dcterms:created xsi:type="dcterms:W3CDTF">2021-03-01T20:53:21Z</dcterms:created>
  <dcterms:modified xsi:type="dcterms:W3CDTF">2021-04-23T14:54:28Z</dcterms:modified>
</cp:coreProperties>
</file>