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ENCODE SANS NORMAL BLACK" panose="02000000000000000000" pitchFamily="2" charset="77"/>
      <p:bold r:id="rId20"/>
    </p:embeddedFont>
    <p:embeddedFont>
      <p:font typeface="Play" pitchFamily="82" charset="77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g4XCDFM98HnKhb2ZfCQHC0mv+6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77E00-E8A4-41FB-AB03-7FBAF151E017}">
  <a:tblStyle styleId="{B3377E00-E8A4-41FB-AB03-7FBAF151E0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30"/>
  </p:normalViewPr>
  <p:slideViewPr>
    <p:cSldViewPr snapToGrid="0">
      <p:cViewPr varScale="1">
        <p:scale>
          <a:sx n="108" d="100"/>
          <a:sy n="108" d="100"/>
        </p:scale>
        <p:origin x="8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ef8c5280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 days before a storm and 5 days after, comparing pictures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both pictures are within same tidal range</a:t>
            </a:r>
            <a:endParaRPr/>
          </a:p>
        </p:txBody>
      </p:sp>
      <p:sp>
        <p:nvSpPr>
          <p:cNvPr id="172" name="Google Shape;172;g2ef8c5280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ef8c52805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compared all of the photos, showed that the average change in beach width was a loss of 2.21 meters - this may not be super accurate because we need more photos!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compared the change of photos within the same tidal range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only ⅓ of images are usable: horizontal images and images with no visible waterline cannot be used</a:t>
            </a:r>
            <a:endParaRPr/>
          </a:p>
        </p:txBody>
      </p:sp>
      <p:sp>
        <p:nvSpPr>
          <p:cNvPr id="182" name="Google Shape;182;g2ef8c52805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Annotated images to show what part of the shoreline we map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Trade off of elevation and alongshore resolution (what we can map accurately)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 Roxanne what icons mean</a:t>
            </a:r>
            <a:endParaRPr/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ef8c52805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ef8c52805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ef8c52805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ef8c52805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efd874f36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efd874f36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efd874f3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efd874f3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ef8c52805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ef8c52805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ef9792a98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ef9792a98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rjcarini@uw.ed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moore10@uw.edu" TargetMode="External"/><Relationship Id="rId4" Type="http://schemas.openxmlformats.org/officeDocument/2006/relationships/hyperlink" Target="mailto:callen@mail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741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en-US" sz="5500" b="1" dirty="0">
                <a:solidFill>
                  <a:schemeClr val="accent1"/>
                </a:solidFill>
                <a:latin typeface="Encode Sans Normal Black" panose="02000000000000000000" pitchFamily="2" charset="77"/>
              </a:rPr>
              <a:t>Coasts – Camera – Action: </a:t>
            </a:r>
            <a:endParaRPr sz="5500" b="1" dirty="0">
              <a:solidFill>
                <a:schemeClr val="accent1"/>
              </a:solidFill>
              <a:latin typeface="Encode Sans Normal Black" panose="02000000000000000000" pitchFamily="2" charset="77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en-US" sz="5500" b="1" dirty="0">
                <a:solidFill>
                  <a:schemeClr val="accent1"/>
                </a:solidFill>
                <a:latin typeface="Encode Sans Normal Black" panose="02000000000000000000" pitchFamily="2" charset="77"/>
              </a:rPr>
              <a:t>Project Update</a:t>
            </a:r>
            <a:endParaRPr sz="5500" b="1" dirty="0">
              <a:solidFill>
                <a:schemeClr val="accent1"/>
              </a:solidFill>
              <a:latin typeface="Encode Sans Normal Black" panose="02000000000000000000" pitchFamily="2" charset="77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221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WECAN Meeting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14 August 2024</a:t>
            </a:r>
            <a:endParaRPr/>
          </a:p>
        </p:txBody>
      </p:sp>
      <p:sp>
        <p:nvSpPr>
          <p:cNvPr id="86" name="Google Shape;86;p1"/>
          <p:cNvSpPr txBox="1"/>
          <p:nvPr/>
        </p:nvSpPr>
        <p:spPr>
          <a:xfrm>
            <a:off x="1524125" y="4398400"/>
            <a:ext cx="91440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Project Partners: </a:t>
            </a:r>
            <a:r>
              <a:rPr lang="en-US" sz="1800" dirty="0">
                <a:solidFill>
                  <a:schemeClr val="dk1"/>
                </a:solidFill>
              </a:rPr>
              <a:t>Roxanne </a:t>
            </a:r>
            <a:r>
              <a:rPr lang="en-US" sz="1800" dirty="0" err="1">
                <a:solidFill>
                  <a:schemeClr val="dk1"/>
                </a:solidFill>
              </a:rPr>
              <a:t>Carini</a:t>
            </a:r>
            <a:r>
              <a:rPr lang="en-US" sz="1800" dirty="0">
                <a:solidFill>
                  <a:schemeClr val="dk1"/>
                </a:solidFill>
              </a:rPr>
              <a:t> (UW), Nicole A. </a:t>
            </a:r>
            <a:r>
              <a:rPr lang="en-US" sz="1800" dirty="0" err="1">
                <a:solidFill>
                  <a:schemeClr val="dk1"/>
                </a:solidFill>
              </a:rPr>
              <a:t>Errett</a:t>
            </a:r>
            <a:r>
              <a:rPr lang="en-US" sz="1800" dirty="0">
                <a:solidFill>
                  <a:schemeClr val="dk1"/>
                </a:solidFill>
              </a:rPr>
              <a:t> (UW), </a:t>
            </a:r>
            <a:r>
              <a:rPr lang="en-US" sz="1800" b="1" dirty="0">
                <a:solidFill>
                  <a:schemeClr val="dk1"/>
                </a:solidFill>
              </a:rPr>
              <a:t>Ashley Moore*</a:t>
            </a:r>
            <a:r>
              <a:rPr lang="en-US" sz="1800" dirty="0">
                <a:solidFill>
                  <a:schemeClr val="dk1"/>
                </a:solidFill>
              </a:rPr>
              <a:t> (UW), Juliette </a:t>
            </a:r>
            <a:r>
              <a:rPr lang="en-US" sz="1800" dirty="0" err="1">
                <a:solidFill>
                  <a:schemeClr val="dk1"/>
                </a:solidFill>
              </a:rPr>
              <a:t>Randazza</a:t>
            </a:r>
            <a:r>
              <a:rPr lang="en-US" sz="1800" dirty="0">
                <a:solidFill>
                  <a:schemeClr val="dk1"/>
                </a:solidFill>
              </a:rPr>
              <a:t> (UW), </a:t>
            </a:r>
            <a:r>
              <a:rPr lang="en-US" sz="1800" b="1" dirty="0">
                <a:solidFill>
                  <a:schemeClr val="dk1"/>
                </a:solidFill>
              </a:rPr>
              <a:t>Connie Allen*</a:t>
            </a:r>
            <a:r>
              <a:rPr lang="en-US" sz="1800" dirty="0">
                <a:solidFill>
                  <a:schemeClr val="dk1"/>
                </a:solidFill>
              </a:rPr>
              <a:t> (Wash Away No More), 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George Kaminsky (WA Ecology), Henry Bell (WA Ecology)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chemeClr val="dk1"/>
                </a:solidFill>
              </a:rPr>
              <a:t>*presenting today</a:t>
            </a:r>
            <a:endParaRPr b="1" i="1" dirty="0">
              <a:solidFill>
                <a:schemeClr val="dk1"/>
              </a:solidFill>
            </a:endParaRPr>
          </a:p>
        </p:txBody>
      </p:sp>
      <p:pic>
        <p:nvPicPr>
          <p:cNvPr id="87" name="Google Shape;87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6452" y="5818675"/>
            <a:ext cx="1982481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6855675" y="6240475"/>
            <a:ext cx="1455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chemeClr val="dk1"/>
                </a:solidFill>
              </a:rPr>
              <a:t>Funded by:</a:t>
            </a:r>
            <a:endParaRPr sz="2000" i="1">
              <a:solidFill>
                <a:schemeClr val="dk1"/>
              </a:solidFill>
            </a:endParaRPr>
          </a:p>
        </p:txBody>
      </p:sp>
      <p:pic>
        <p:nvPicPr>
          <p:cNvPr id="89" name="Google Shape;89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32563" y="5818675"/>
            <a:ext cx="1297021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2ef8c528058_0_0"/>
          <p:cNvPicPr preferRelativeResize="0"/>
          <p:nvPr/>
        </p:nvPicPr>
        <p:blipFill rotWithShape="1">
          <a:blip r:embed="rId3">
            <a:alphaModFix/>
          </a:blip>
          <a:srcRect b="28310"/>
          <a:stretch/>
        </p:blipFill>
        <p:spPr>
          <a:xfrm>
            <a:off x="2742200" y="1384650"/>
            <a:ext cx="6707574" cy="388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2ef8c528058_0_0"/>
          <p:cNvPicPr preferRelativeResize="0"/>
          <p:nvPr/>
        </p:nvPicPr>
        <p:blipFill rotWithShape="1">
          <a:blip r:embed="rId4">
            <a:alphaModFix/>
          </a:blip>
          <a:srcRect l="836" t="2010" r="738" b="1324"/>
          <a:stretch/>
        </p:blipFill>
        <p:spPr>
          <a:xfrm>
            <a:off x="2818288" y="1458675"/>
            <a:ext cx="6555426" cy="37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2ef8c528058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8300" y="1458681"/>
            <a:ext cx="6555423" cy="375579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2ef8c528058_0_0"/>
          <p:cNvSpPr txBox="1"/>
          <p:nvPr/>
        </p:nvSpPr>
        <p:spPr>
          <a:xfrm>
            <a:off x="4186512" y="5270488"/>
            <a:ext cx="38190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Play"/>
                <a:ea typeface="Play"/>
                <a:cs typeface="Play"/>
                <a:sym typeface="Play"/>
              </a:rPr>
              <a:t>June 10th, 2024: Post-storm beach</a:t>
            </a:r>
            <a:endParaRPr sz="1600"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178" name="Google Shape;178;g2ef8c528058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15075" y="5214475"/>
            <a:ext cx="6761875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2ef8c528058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 b="1" dirty="0" err="1">
                <a:solidFill>
                  <a:schemeClr val="accent1"/>
                </a:solidFill>
                <a:latin typeface="Encode Sans Normal Black" panose="02000000000000000000" pitchFamily="2" charset="77"/>
              </a:rPr>
              <a:t>CoastSnap</a:t>
            </a:r>
            <a:r>
              <a:rPr lang="en-US" b="1" dirty="0">
                <a:solidFill>
                  <a:schemeClr val="accent1"/>
                </a:solidFill>
                <a:latin typeface="Encode Sans Normal Black" panose="02000000000000000000" pitchFamily="2" charset="77"/>
              </a:rPr>
              <a:t> Preliminary Results:</a:t>
            </a:r>
            <a:endParaRPr b="1" dirty="0">
              <a:solidFill>
                <a:schemeClr val="accent1"/>
              </a:solidFill>
              <a:latin typeface="Encode Sans Normal Black" panose="02000000000000000000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 b="1" dirty="0">
                <a:solidFill>
                  <a:schemeClr val="accent1"/>
                </a:solidFill>
                <a:latin typeface="Encode Sans Normal Black" panose="02000000000000000000" pitchFamily="2" charset="77"/>
              </a:rPr>
              <a:t>Mapping shorelines before and after storms</a:t>
            </a:r>
            <a:endParaRPr b="1" dirty="0">
              <a:solidFill>
                <a:schemeClr val="accent1"/>
              </a:solidFill>
              <a:latin typeface="Encode Sans Normal Black" panose="02000000000000000000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2ef8c528058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3125" y="1369750"/>
            <a:ext cx="5405749" cy="538142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2ef8c528058_0_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 b="1" dirty="0" err="1">
                <a:solidFill>
                  <a:schemeClr val="accent1"/>
                </a:solidFill>
                <a:latin typeface="Encode Sans Normal Black" panose="02000000000000000000" pitchFamily="2" charset="77"/>
              </a:rPr>
              <a:t>CoastSnap</a:t>
            </a:r>
            <a:r>
              <a:rPr lang="en-US" b="1" dirty="0">
                <a:solidFill>
                  <a:schemeClr val="accent1"/>
                </a:solidFill>
                <a:latin typeface="Encode Sans Normal Black" panose="02000000000000000000" pitchFamily="2" charset="77"/>
              </a:rPr>
              <a:t> Preliminary Results:</a:t>
            </a:r>
            <a:endParaRPr b="1" dirty="0">
              <a:solidFill>
                <a:schemeClr val="accent1"/>
              </a:solidFill>
              <a:latin typeface="Encode Sans Normal Black" panose="02000000000000000000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 b="1" dirty="0">
                <a:solidFill>
                  <a:schemeClr val="accent1"/>
                </a:solidFill>
                <a:latin typeface="Encode Sans Normal Black" panose="02000000000000000000" pitchFamily="2" charset="77"/>
              </a:rPr>
              <a:t>Mapping shoreline change over time</a:t>
            </a:r>
            <a:endParaRPr b="1" dirty="0">
              <a:solidFill>
                <a:schemeClr val="accent1"/>
              </a:solidFill>
              <a:latin typeface="Encode Sans Normal Black" panose="02000000000000000000" pitchFamily="2" charset="7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1"/>
                </a:solidFill>
                <a:latin typeface="Encode Sans Normal Black" panose="02000000000000000000" pitchFamily="2" charset="77"/>
              </a:rPr>
              <a:t>What’s next?</a:t>
            </a:r>
            <a:endParaRPr b="1" dirty="0">
              <a:solidFill>
                <a:schemeClr val="accent1"/>
              </a:solidFill>
              <a:latin typeface="Encode Sans Normal Black" panose="02000000000000000000" pitchFamily="2" charset="77"/>
            </a:endParaRPr>
          </a:p>
        </p:txBody>
      </p:sp>
      <p:sp>
        <p:nvSpPr>
          <p:cNvPr id="191" name="Google Shape;19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</a:rPr>
              <a:t>Co-designing final products for EarthLab pilot project</a:t>
            </a:r>
            <a:endParaRPr b="1">
              <a:solidFill>
                <a:schemeClr val="accent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Data </a:t>
            </a:r>
            <a:r>
              <a:rPr lang="en-US" b="1"/>
              <a:t>visualizations</a:t>
            </a:r>
            <a:r>
              <a:rPr lang="en-US"/>
              <a:t> (plots, timelapse videos, infographics) </a:t>
            </a:r>
            <a:r>
              <a:rPr lang="en-US" b="1"/>
              <a:t>combined with</a:t>
            </a:r>
            <a:r>
              <a:rPr lang="en-US"/>
              <a:t> focus group discussion </a:t>
            </a:r>
            <a:r>
              <a:rPr lang="en-US" b="1"/>
              <a:t>themes and quotes</a:t>
            </a:r>
            <a:endParaRPr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b="1"/>
              <a:t>Community art inspired by</a:t>
            </a:r>
            <a:r>
              <a:rPr lang="en-US"/>
              <a:t> the data and focus group quotes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Others TBD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</a:rPr>
              <a:t>WA Sea Grant project begins</a:t>
            </a:r>
            <a:endParaRPr b="1">
              <a:solidFill>
                <a:schemeClr val="accent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Informed by everything we’ve learned through the pilot project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b="1"/>
              <a:t>Scoping new locations</a:t>
            </a:r>
            <a:r>
              <a:rPr lang="en-US"/>
              <a:t> to </a:t>
            </a:r>
            <a:r>
              <a:rPr lang="en-US" i="1"/>
              <a:t>Steely Van</a:t>
            </a:r>
            <a:r>
              <a:rPr lang="en-US"/>
              <a:t> and </a:t>
            </a:r>
            <a:r>
              <a:rPr lang="en-US" i="1"/>
              <a:t>Petite Marguerite</a:t>
            </a:r>
            <a:r>
              <a:rPr lang="en-US"/>
              <a:t> based on </a:t>
            </a:r>
            <a:r>
              <a:rPr lang="en-US" u="sng"/>
              <a:t>community suggestions and feasibility</a:t>
            </a:r>
            <a:endParaRPr u="sng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4000"/>
              <a:t>Feasibility Consideration:</a:t>
            </a:r>
            <a:endParaRPr sz="4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3200"/>
              <a:t>Raw and Rectified side-by-side</a:t>
            </a:r>
            <a:endParaRPr sz="3200"/>
          </a:p>
        </p:txBody>
      </p:sp>
      <p:pic>
        <p:nvPicPr>
          <p:cNvPr id="197" name="Google Shape;19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3413" y="1645900"/>
            <a:ext cx="5650976" cy="4506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7"/>
          <p:cNvCxnSpPr/>
          <p:nvPr/>
        </p:nvCxnSpPr>
        <p:spPr>
          <a:xfrm rot="10800000" flipH="1">
            <a:off x="1738969" y="3881035"/>
            <a:ext cx="4909800" cy="634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9" name="Google Shape;199;p7"/>
          <p:cNvPicPr preferRelativeResize="0"/>
          <p:nvPr/>
        </p:nvPicPr>
        <p:blipFill rotWithShape="1">
          <a:blip r:embed="rId4">
            <a:alphaModFix/>
          </a:blip>
          <a:srcRect l="3317" r="11168" b="2018"/>
          <a:stretch/>
        </p:blipFill>
        <p:spPr>
          <a:xfrm>
            <a:off x="7384403" y="1645900"/>
            <a:ext cx="3649960" cy="45063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7"/>
          <p:cNvCxnSpPr>
            <a:stCxn id="197" idx="1"/>
          </p:cNvCxnSpPr>
          <p:nvPr/>
        </p:nvCxnSpPr>
        <p:spPr>
          <a:xfrm rot="10800000" flipH="1">
            <a:off x="1733413" y="3577462"/>
            <a:ext cx="2561100" cy="321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" name="Google Shape;201;p7"/>
          <p:cNvCxnSpPr/>
          <p:nvPr/>
        </p:nvCxnSpPr>
        <p:spPr>
          <a:xfrm>
            <a:off x="4285088" y="3587225"/>
            <a:ext cx="2303100" cy="296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2" name="Google Shape;202;p7"/>
          <p:cNvSpPr txBox="1"/>
          <p:nvPr/>
        </p:nvSpPr>
        <p:spPr>
          <a:xfrm>
            <a:off x="1429050" y="6212525"/>
            <a:ext cx="933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Trade offs between elevation and alongshore resolution</a:t>
            </a:r>
            <a:endParaRPr i="1"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1"/>
                </a:solidFill>
                <a:latin typeface="Encode Sans Normal Black" panose="02000000000000000000" pitchFamily="2" charset="77"/>
              </a:rPr>
              <a:t>Future site ideas </a:t>
            </a:r>
            <a:r>
              <a:rPr lang="en-US" sz="3800" b="1" dirty="0">
                <a:solidFill>
                  <a:schemeClr val="accent1"/>
                </a:solidFill>
                <a:latin typeface="Encode Sans Normal Black" panose="02000000000000000000" pitchFamily="2" charset="77"/>
              </a:rPr>
              <a:t>(suggested by community)</a:t>
            </a:r>
            <a:endParaRPr sz="3800" b="1" dirty="0">
              <a:solidFill>
                <a:schemeClr val="accent1"/>
              </a:solidFill>
              <a:latin typeface="Encode Sans Normal Black" panose="02000000000000000000" pitchFamily="2" charset="77"/>
            </a:endParaRPr>
          </a:p>
        </p:txBody>
      </p:sp>
      <p:sp>
        <p:nvSpPr>
          <p:cNvPr id="208" name="Google Shape;208;p6"/>
          <p:cNvSpPr txBox="1">
            <a:spLocks noGrp="1"/>
          </p:cNvSpPr>
          <p:nvPr>
            <p:ph type="body" idx="1"/>
          </p:nvPr>
        </p:nvSpPr>
        <p:spPr>
          <a:xfrm>
            <a:off x="617725" y="6063725"/>
            <a:ext cx="109566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200" i="1"/>
              <a:t>We need to discuss site options with: WSDOT, WDFW, Parks Service, others?</a:t>
            </a:r>
            <a:endParaRPr sz="2200" i="1"/>
          </a:p>
        </p:txBody>
      </p:sp>
      <p:pic>
        <p:nvPicPr>
          <p:cNvPr id="209" name="Google Shape;20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713" y="1604963"/>
            <a:ext cx="10956572" cy="406823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6"/>
          <p:cNvSpPr/>
          <p:nvPr/>
        </p:nvSpPr>
        <p:spPr>
          <a:xfrm>
            <a:off x="5156225" y="2368025"/>
            <a:ext cx="457200" cy="457200"/>
          </a:xfrm>
          <a:prstGeom prst="mathMultiply">
            <a:avLst>
              <a:gd name="adj1" fmla="val 7227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6"/>
          <p:cNvSpPr/>
          <p:nvPr/>
        </p:nvSpPr>
        <p:spPr>
          <a:xfrm>
            <a:off x="8404250" y="4530200"/>
            <a:ext cx="457200" cy="457200"/>
          </a:xfrm>
          <a:prstGeom prst="mathMultiply">
            <a:avLst>
              <a:gd name="adj1" fmla="val 7227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6"/>
          <p:cNvSpPr/>
          <p:nvPr/>
        </p:nvSpPr>
        <p:spPr>
          <a:xfrm>
            <a:off x="7775600" y="4320650"/>
            <a:ext cx="457200" cy="457200"/>
          </a:xfrm>
          <a:prstGeom prst="mathMultiply">
            <a:avLst>
              <a:gd name="adj1" fmla="val 7227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6"/>
          <p:cNvSpPr/>
          <p:nvPr/>
        </p:nvSpPr>
        <p:spPr>
          <a:xfrm>
            <a:off x="7775600" y="3796775"/>
            <a:ext cx="647700" cy="4572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14C1D9"/>
          </a:solidFill>
          <a:ln w="28575" cap="flat" cmpd="sng">
            <a:solidFill>
              <a:srgbClr val="D267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6"/>
          <p:cNvSpPr/>
          <p:nvPr/>
        </p:nvSpPr>
        <p:spPr>
          <a:xfrm rot="2096517">
            <a:off x="7302633" y="4177756"/>
            <a:ext cx="365607" cy="182926"/>
          </a:xfrm>
          <a:prstGeom prst="rightArrow">
            <a:avLst>
              <a:gd name="adj1" fmla="val 25000"/>
              <a:gd name="adj2" fmla="val 87500"/>
            </a:avLst>
          </a:prstGeom>
          <a:solidFill>
            <a:srgbClr val="14C1D9"/>
          </a:solidFill>
          <a:ln w="28575" cap="flat" cmpd="sng">
            <a:solidFill>
              <a:srgbClr val="D267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6"/>
          <p:cNvSpPr/>
          <p:nvPr/>
        </p:nvSpPr>
        <p:spPr>
          <a:xfrm rot="2096517">
            <a:off x="6131058" y="3547618"/>
            <a:ext cx="365607" cy="182926"/>
          </a:xfrm>
          <a:prstGeom prst="rightArrow">
            <a:avLst>
              <a:gd name="adj1" fmla="val 25000"/>
              <a:gd name="adj2" fmla="val 87500"/>
            </a:avLst>
          </a:prstGeom>
          <a:solidFill>
            <a:srgbClr val="14C1D9"/>
          </a:solidFill>
          <a:ln w="28575" cap="flat" cmpd="sng">
            <a:solidFill>
              <a:srgbClr val="D267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6"/>
          <p:cNvSpPr/>
          <p:nvPr/>
        </p:nvSpPr>
        <p:spPr>
          <a:xfrm rot="7683886">
            <a:off x="5615371" y="3167668"/>
            <a:ext cx="365419" cy="182920"/>
          </a:xfrm>
          <a:prstGeom prst="rightArrow">
            <a:avLst>
              <a:gd name="adj1" fmla="val 25000"/>
              <a:gd name="adj2" fmla="val 87500"/>
            </a:avLst>
          </a:prstGeom>
          <a:solidFill>
            <a:schemeClr val="accent3"/>
          </a:solidFill>
          <a:ln w="28575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ef8c528058_0_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Please keep submitting beach photos:</a:t>
            </a:r>
            <a:endParaRPr sz="4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Participation Statistics</a:t>
            </a:r>
            <a:endParaRPr sz="3200"/>
          </a:p>
        </p:txBody>
      </p:sp>
      <p:graphicFrame>
        <p:nvGraphicFramePr>
          <p:cNvPr id="222" name="Google Shape;222;g2ef8c528058_0_10"/>
          <p:cNvGraphicFramePr/>
          <p:nvPr/>
        </p:nvGraphicFramePr>
        <p:xfrm>
          <a:off x="2495550" y="1863825"/>
          <a:ext cx="6610350" cy="4737350"/>
        </p:xfrm>
        <a:graphic>
          <a:graphicData uri="http://schemas.openxmlformats.org/drawingml/2006/table">
            <a:tbl>
              <a:tblPr>
                <a:noFill/>
                <a:tableStyleId>{B3377E00-E8A4-41FB-AB03-7FBAF151E017}</a:tableStyleId>
              </a:tblPr>
              <a:tblGrid>
                <a:gridCol w="4981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8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Metal Marcy total images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63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</a:rPr>
                        <a:t>Metal Marcy average images per week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0.66</a:t>
                      </a:r>
                      <a:endParaRPr sz="1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Silhouette Jaenette total images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99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8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Silhouette Jaenette average images per week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1.03</a:t>
                      </a:r>
                      <a:endParaRPr sz="1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8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Percent of usable images from submissions</a:t>
                      </a: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i="1"/>
                        <a:t>(based on from cradle, landscape orientation, visible GCPs, visible water line, tidal range comparison)</a:t>
                      </a:r>
                      <a:endParaRPr sz="1600" i="1"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34%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8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Most popular day for image submissions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Sunday</a:t>
                      </a:r>
                      <a:endParaRPr sz="1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4000"/>
              <a:t>Please keep submitting beach photos:</a:t>
            </a:r>
            <a:endParaRPr sz="4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3200"/>
              <a:t>Tips &amp; Tricks</a:t>
            </a:r>
            <a:endParaRPr sz="3200"/>
          </a:p>
        </p:txBody>
      </p:sp>
      <p:pic>
        <p:nvPicPr>
          <p:cNvPr id="228" name="Google Shape;22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7500" y="1731363"/>
            <a:ext cx="3583943" cy="4862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193" y="1731363"/>
            <a:ext cx="3137519" cy="4862512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9"/>
          <p:cNvSpPr txBox="1"/>
          <p:nvPr/>
        </p:nvSpPr>
        <p:spPr>
          <a:xfrm>
            <a:off x="1943725" y="2983525"/>
            <a:ext cx="4045800" cy="1477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</a:rPr>
              <a:t>Hoping to embed youtube tutorial video here, instead of these!</a:t>
            </a:r>
            <a:endParaRPr sz="2800">
              <a:solidFill>
                <a:srgbClr val="FF0000"/>
              </a:solidFill>
            </a:endParaRPr>
          </a:p>
        </p:txBody>
      </p:sp>
      <p:sp>
        <p:nvSpPr>
          <p:cNvPr id="231" name="Google Shape;231;p9"/>
          <p:cNvSpPr txBox="1">
            <a:spLocks noGrp="1"/>
          </p:cNvSpPr>
          <p:nvPr>
            <p:ph type="body" idx="1"/>
          </p:nvPr>
        </p:nvSpPr>
        <p:spPr>
          <a:xfrm>
            <a:off x="7932150" y="1731325"/>
            <a:ext cx="3657600" cy="486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810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Hold your phone </a:t>
            </a:r>
            <a:r>
              <a:rPr lang="en-US" sz="2400" b="1"/>
              <a:t>horizontally</a:t>
            </a:r>
            <a:endParaRPr sz="2400" b="1"/>
          </a:p>
          <a:p>
            <a:pPr marL="45720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Make sure you can </a:t>
            </a:r>
            <a:r>
              <a:rPr lang="en-US" sz="2400" b="1"/>
              <a:t>see the water line</a:t>
            </a:r>
            <a:r>
              <a:rPr lang="en-US" sz="2400"/>
              <a:t> in your photo</a:t>
            </a:r>
            <a:endParaRPr sz="2400"/>
          </a:p>
          <a:p>
            <a:pPr marL="45720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 b="1"/>
              <a:t>Do not</a:t>
            </a:r>
            <a:r>
              <a:rPr lang="en-US" sz="2400"/>
              <a:t> zoom in or use wide angle</a:t>
            </a:r>
            <a:endParaRPr sz="2400"/>
          </a:p>
          <a:p>
            <a:pPr marL="45720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Submit photos at both stations (short walk)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1"/>
                </a:solidFill>
                <a:latin typeface="Encode Sans Normal Black" panose="02000000000000000000" pitchFamily="2" charset="77"/>
              </a:rPr>
              <a:t>Questions?</a:t>
            </a:r>
            <a:endParaRPr b="1" dirty="0">
              <a:solidFill>
                <a:schemeClr val="accent1"/>
              </a:solidFill>
              <a:latin typeface="Encode Sans Normal Black" panose="02000000000000000000" pitchFamily="2" charset="77"/>
            </a:endParaRPr>
          </a:p>
        </p:txBody>
      </p:sp>
      <p:sp>
        <p:nvSpPr>
          <p:cNvPr id="237" name="Google Shape;23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Primary contacts: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Roxanne </a:t>
            </a:r>
            <a:r>
              <a:rPr lang="en-US" dirty="0" err="1"/>
              <a:t>Carini</a:t>
            </a:r>
            <a:r>
              <a:rPr lang="en-US" dirty="0"/>
              <a:t> (UW) -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rjcarini@uw.edu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Connie Allen (Wash Away No More) -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callen3@mail.com</a:t>
            </a:r>
            <a:r>
              <a:rPr lang="en-US" dirty="0"/>
              <a:t> 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Ashley Moore (UW) – </a:t>
            </a:r>
            <a:r>
              <a:rPr lang="en-US" dirty="0">
                <a:hlinkClick r:id="rId5"/>
              </a:rPr>
              <a:t>amoore10@uw.edu</a:t>
            </a:r>
            <a:r>
              <a:rPr lang="en-US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1"/>
                </a:solidFill>
                <a:latin typeface="Encode Sans Normal Black" panose="02000000000000000000" pitchFamily="2" charset="77"/>
              </a:rPr>
              <a:t>Project Overview</a:t>
            </a:r>
            <a:endParaRPr b="1" dirty="0">
              <a:solidFill>
                <a:schemeClr val="accent1"/>
              </a:solidFill>
              <a:latin typeface="Encode Sans Normal Black" panose="02000000000000000000" pitchFamily="2" charset="77"/>
            </a:endParaRPr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accent1"/>
                </a:solidFill>
              </a:rPr>
              <a:t>Our Goal:</a:t>
            </a:r>
            <a:r>
              <a:rPr lang="en-US" sz="2600">
                <a:solidFill>
                  <a:schemeClr val="accent1"/>
                </a:solidFill>
              </a:rPr>
              <a:t> </a:t>
            </a:r>
            <a:r>
              <a:rPr lang="en-US" sz="2600"/>
              <a:t>To measure beach changes and inform beach restoration using photos taken at existing beach photo stations and community knowledge of local erosion.</a:t>
            </a: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u="sng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accent1"/>
                </a:solidFill>
              </a:rPr>
              <a:t>Our Process:</a:t>
            </a:r>
            <a:r>
              <a:rPr lang="en-US" sz="2600">
                <a:solidFill>
                  <a:schemeClr val="accent1"/>
                </a:solidFill>
              </a:rPr>
              <a:t> </a:t>
            </a:r>
            <a:r>
              <a:rPr lang="en-US" sz="2600"/>
              <a:t>Using the photos you submit and the GPS field survey from WA Ecology, we will process beach imagery to </a:t>
            </a:r>
            <a:r>
              <a:rPr lang="en-US" sz="2600" b="1"/>
              <a:t>measure how much the beach width changes over relatively short time periods</a:t>
            </a:r>
            <a:r>
              <a:rPr lang="en-US" sz="2600"/>
              <a:t> </a:t>
            </a:r>
            <a:r>
              <a:rPr lang="en-US" sz="2600" i="1"/>
              <a:t>(e.g., one week, a single storm event, etc.)</a:t>
            </a:r>
            <a:r>
              <a:rPr lang="en-US" sz="2600"/>
              <a:t>. We will combine this information with results from the focus group discussions and </a:t>
            </a:r>
            <a:r>
              <a:rPr lang="en-US" sz="2600" b="1"/>
              <a:t>create an interactive display</a:t>
            </a:r>
            <a:r>
              <a:rPr lang="en-US" sz="2600"/>
              <a:t> for the community. We will use your feedback to inform next steps.</a:t>
            </a:r>
            <a:endParaRPr sz="2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ef8c528058_0_25"/>
          <p:cNvSpPr txBox="1">
            <a:spLocks noGrp="1"/>
          </p:cNvSpPr>
          <p:nvPr>
            <p:ph type="title"/>
          </p:nvPr>
        </p:nvSpPr>
        <p:spPr>
          <a:xfrm>
            <a:off x="838200" y="499925"/>
            <a:ext cx="5995075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1"/>
                </a:solidFill>
                <a:latin typeface="Encode Sans Normal Black" panose="02000000000000000000" pitchFamily="2" charset="77"/>
              </a:rPr>
              <a:t>Relaunch Event Recap</a:t>
            </a:r>
            <a:endParaRPr b="1" dirty="0">
              <a:solidFill>
                <a:schemeClr val="accent1"/>
              </a:solidFill>
              <a:latin typeface="Encode Sans Normal Black" panose="02000000000000000000" pitchFamily="2" charset="77"/>
            </a:endParaRPr>
          </a:p>
        </p:txBody>
      </p:sp>
      <p:pic>
        <p:nvPicPr>
          <p:cNvPr id="101" name="Google Shape;101;g2ef8c528058_0_25"/>
          <p:cNvPicPr preferRelativeResize="0"/>
          <p:nvPr/>
        </p:nvPicPr>
        <p:blipFill rotWithShape="1">
          <a:blip r:embed="rId3">
            <a:alphaModFix/>
          </a:blip>
          <a:srcRect t="740" b="533"/>
          <a:stretch/>
        </p:blipFill>
        <p:spPr>
          <a:xfrm>
            <a:off x="6833275" y="0"/>
            <a:ext cx="535871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2ef8c528058_0_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72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605"/>
              <a:buNone/>
            </a:pPr>
            <a:r>
              <a:rPr lang="en-US" sz="1800" b="1">
                <a:solidFill>
                  <a:schemeClr val="accent1"/>
                </a:solidFill>
              </a:rPr>
              <a:t>Over 75 attendees!</a:t>
            </a:r>
            <a:endParaRPr sz="1800" b="1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605"/>
              <a:buNone/>
            </a:pPr>
            <a:r>
              <a:rPr lang="en-US" sz="1800"/>
              <a:t>Short Program about the project</a:t>
            </a:r>
            <a:endParaRPr sz="1800"/>
          </a:p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605"/>
              <a:buNone/>
            </a:pPr>
            <a:r>
              <a:rPr lang="en-US" sz="1800" i="1"/>
              <a:t>… and Connie played the </a:t>
            </a:r>
            <a:r>
              <a:rPr lang="en-US" sz="1800" i="1">
                <a:solidFill>
                  <a:srgbClr val="D26754"/>
                </a:solidFill>
              </a:rPr>
              <a:t>banjo!</a:t>
            </a:r>
            <a:endParaRPr sz="1800" i="1">
              <a:solidFill>
                <a:srgbClr val="D26754"/>
              </a:solidFill>
            </a:endParaRPr>
          </a:p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605"/>
              <a:buNone/>
            </a:pPr>
            <a:r>
              <a:rPr lang="en-US" sz="1800" b="1">
                <a:solidFill>
                  <a:schemeClr val="accent1"/>
                </a:solidFill>
              </a:rPr>
              <a:t>Photo Submission Tutorials</a:t>
            </a:r>
            <a:endParaRPr sz="1800" b="1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605"/>
              <a:buNone/>
            </a:pPr>
            <a:r>
              <a:rPr lang="en-US" sz="1800"/>
              <a:t>… and statue dress-up… and the </a:t>
            </a:r>
            <a:r>
              <a:rPr lang="en-US" sz="1800" i="1"/>
              <a:t>real </a:t>
            </a:r>
            <a:r>
              <a:rPr lang="en-US" sz="1800"/>
              <a:t>Marcy &amp; Jaenette!</a:t>
            </a:r>
            <a:endParaRPr sz="1800"/>
          </a:p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605"/>
              <a:buNone/>
            </a:pPr>
            <a:r>
              <a:rPr lang="en-US" sz="1800"/>
              <a:t>Taco Truck</a:t>
            </a:r>
            <a:endParaRPr sz="1800"/>
          </a:p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605"/>
              <a:buNone/>
            </a:pPr>
            <a:r>
              <a:rPr lang="en-US" sz="1800"/>
              <a:t>Rock/revetment-themed music</a:t>
            </a:r>
            <a:endParaRPr sz="1800"/>
          </a:p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605"/>
              <a:buNone/>
            </a:pPr>
            <a:r>
              <a:rPr lang="en-US" sz="1800"/>
              <a:t>Wash Away No More swag</a:t>
            </a:r>
            <a:endParaRPr sz="1800"/>
          </a:p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605"/>
              <a:buNone/>
            </a:pPr>
            <a:r>
              <a:rPr lang="en-US" sz="1800" i="1"/>
              <a:t>Potluck desserts</a:t>
            </a:r>
            <a:endParaRPr sz="1800" i="1"/>
          </a:p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605"/>
              <a:buNone/>
            </a:pPr>
            <a:r>
              <a:rPr lang="en-US" sz="1800" i="1">
                <a:solidFill>
                  <a:schemeClr val="accent1"/>
                </a:solidFill>
              </a:rPr>
              <a:t>… with Dynamic Revetment cake!</a:t>
            </a:r>
            <a:endParaRPr sz="18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g2efd874f36c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834824" cy="416815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" name="Google Shape;108;g2efd874f36c_0_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4825" y="0"/>
            <a:ext cx="6357176" cy="4541295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" name="Google Shape;109;g2efd874f36c_0_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994088"/>
            <a:ext cx="4016440" cy="2862071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" name="Google Shape;110;g2efd874f36c_0_11"/>
          <p:cNvPicPr preferRelativeResize="0"/>
          <p:nvPr/>
        </p:nvPicPr>
        <p:blipFill rotWithShape="1">
          <a:blip r:embed="rId6">
            <a:alphaModFix/>
          </a:blip>
          <a:srcRect t="3314" b="3314"/>
          <a:stretch/>
        </p:blipFill>
        <p:spPr>
          <a:xfrm>
            <a:off x="7895490" y="3992250"/>
            <a:ext cx="4296509" cy="286575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" name="Google Shape;111;g2efd874f36c_0_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47300" y="3992250"/>
            <a:ext cx="4011648" cy="286575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2efd874f36c_0_14"/>
          <p:cNvPicPr preferRelativeResize="0"/>
          <p:nvPr/>
        </p:nvPicPr>
        <p:blipFill rotWithShape="1">
          <a:blip r:embed="rId3">
            <a:alphaModFix/>
          </a:blip>
          <a:srcRect b="20121"/>
          <a:stretch/>
        </p:blipFill>
        <p:spPr>
          <a:xfrm>
            <a:off x="0" y="3092125"/>
            <a:ext cx="6599798" cy="3765875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7" name="Google Shape;117;g2efd874f36c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4870876" cy="3479548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8" name="Google Shape;118;g2efd874f36c_0_14"/>
          <p:cNvPicPr preferRelativeResize="0"/>
          <p:nvPr/>
        </p:nvPicPr>
        <p:blipFill rotWithShape="1">
          <a:blip r:embed="rId5">
            <a:alphaModFix/>
          </a:blip>
          <a:srcRect t="60738" b="5309"/>
          <a:stretch/>
        </p:blipFill>
        <p:spPr>
          <a:xfrm>
            <a:off x="4870875" y="0"/>
            <a:ext cx="7321126" cy="3479552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9" name="Google Shape;119;g2efd874f36c_0_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9800" y="2863175"/>
            <a:ext cx="5592202" cy="3994835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" name="Google Shape;120;g2efd874f36c_0_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6500" y="2166800"/>
            <a:ext cx="747850" cy="7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1"/>
                </a:solidFill>
                <a:latin typeface="Encode Sans Normal Black" panose="02000000000000000000" pitchFamily="2" charset="77"/>
              </a:rPr>
              <a:t>Focus Groups</a:t>
            </a:r>
            <a:endParaRPr b="1" dirty="0">
              <a:solidFill>
                <a:schemeClr val="accent1"/>
              </a:solidFill>
              <a:latin typeface="Encode Sans Normal Black" panose="02000000000000000000" pitchFamily="2" charset="77"/>
            </a:endParaRPr>
          </a:p>
        </p:txBody>
      </p:sp>
      <p:sp>
        <p:nvSpPr>
          <p:cNvPr id="126" name="Google Shape;126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767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5 focus groups, 3-6 participants each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Showed time series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Participants brought their photos</a:t>
            </a:r>
            <a:endParaRPr sz="2000"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Questions asked:</a:t>
            </a:r>
            <a:endParaRPr sz="2000" baseline="3000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What do you See here?</a:t>
            </a:r>
            <a:endParaRPr sz="200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What is really Happening here?</a:t>
            </a:r>
            <a:endParaRPr sz="200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How does this relate to Our lives?</a:t>
            </a:r>
            <a:endParaRPr sz="200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Why does this situation, concern, or strength exist?</a:t>
            </a:r>
            <a:endParaRPr sz="200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What can we Do about it?</a:t>
            </a:r>
            <a:endParaRPr sz="2900"/>
          </a:p>
        </p:txBody>
      </p:sp>
      <p:pic>
        <p:nvPicPr>
          <p:cNvPr id="2" name="ImageOnly.mp4">
            <a:hlinkClick r:id="" action="ppaction://media"/>
            <a:extLst>
              <a:ext uri="{FF2B5EF4-FFF2-40B4-BE49-F238E27FC236}">
                <a16:creationId xmlns:a16="http://schemas.microsoft.com/office/drawing/2014/main" id="{ED16D0C2-8954-28D2-2001-4E1FA9A716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773" r="7869" b="12239"/>
          <a:stretch/>
        </p:blipFill>
        <p:spPr>
          <a:xfrm>
            <a:off x="5459104" y="887104"/>
            <a:ext cx="6509983" cy="5386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ef8c528058_0_15"/>
          <p:cNvSpPr txBox="1">
            <a:spLocks noGrp="1"/>
          </p:cNvSpPr>
          <p:nvPr>
            <p:ph type="title"/>
          </p:nvPr>
        </p:nvSpPr>
        <p:spPr>
          <a:xfrm>
            <a:off x="838200" y="2336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>
                <a:solidFill>
                  <a:schemeClr val="accent1"/>
                </a:solidFill>
                <a:latin typeface="Encode Sans Normal Black" panose="02000000000000000000" pitchFamily="2" charset="77"/>
              </a:rPr>
              <a:t>Focus Group Themes</a:t>
            </a:r>
            <a:endParaRPr b="1" dirty="0">
              <a:solidFill>
                <a:schemeClr val="accent1"/>
              </a:solidFill>
              <a:latin typeface="Encode Sans Normal Black" panose="02000000000000000000" pitchFamily="2" charset="77"/>
            </a:endParaRPr>
          </a:p>
        </p:txBody>
      </p:sp>
      <p:sp>
        <p:nvSpPr>
          <p:cNvPr id="133" name="Google Shape;133;g2ef8c528058_0_15"/>
          <p:cNvSpPr txBox="1">
            <a:spLocks noGrp="1"/>
          </p:cNvSpPr>
          <p:nvPr>
            <p:ph type="body" idx="1"/>
          </p:nvPr>
        </p:nvSpPr>
        <p:spPr>
          <a:xfrm>
            <a:off x="838200" y="1424975"/>
            <a:ext cx="10515600" cy="10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800"/>
              <a:buNone/>
            </a:pPr>
            <a:r>
              <a:rPr lang="en-US" b="1"/>
              <a:t>Theme 1</a:t>
            </a:r>
            <a:r>
              <a:rPr lang="en-US"/>
              <a:t>: Place attachment contributes to residents’ worry about the loss of land and their motivations to protect it.</a:t>
            </a:r>
            <a:endParaRPr sz="2700"/>
          </a:p>
        </p:txBody>
      </p:sp>
      <p:sp>
        <p:nvSpPr>
          <p:cNvPr id="134" name="Google Shape;134;g2ef8c528058_0_15"/>
          <p:cNvSpPr txBox="1">
            <a:spLocks noGrp="1"/>
          </p:cNvSpPr>
          <p:nvPr>
            <p:ph type="body" idx="1"/>
          </p:nvPr>
        </p:nvSpPr>
        <p:spPr>
          <a:xfrm>
            <a:off x="838200" y="3591850"/>
            <a:ext cx="10515600" cy="10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700" b="1"/>
              <a:t>Theme 3</a:t>
            </a:r>
            <a:r>
              <a:rPr lang="en-US" sz="2700"/>
              <a:t>: Coordination among communities across the coast is critical for effective erosion control.</a:t>
            </a:r>
            <a:endParaRPr sz="2700"/>
          </a:p>
        </p:txBody>
      </p:sp>
      <p:sp>
        <p:nvSpPr>
          <p:cNvPr id="135" name="Google Shape;135;g2ef8c528058_0_15"/>
          <p:cNvSpPr txBox="1">
            <a:spLocks noGrp="1"/>
          </p:cNvSpPr>
          <p:nvPr>
            <p:ph type="body" idx="1"/>
          </p:nvPr>
        </p:nvSpPr>
        <p:spPr>
          <a:xfrm>
            <a:off x="838200" y="4649338"/>
            <a:ext cx="10515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700" b="1"/>
              <a:t>Theme 4</a:t>
            </a:r>
            <a:r>
              <a:rPr lang="en-US" sz="2700"/>
              <a:t>: Erosion control has brought hope for the future, yet concerns remain about cross-coastal and ecological impacts.</a:t>
            </a:r>
            <a:endParaRPr sz="2700"/>
          </a:p>
        </p:txBody>
      </p:sp>
      <p:sp>
        <p:nvSpPr>
          <p:cNvPr id="136" name="Google Shape;136;g2ef8c528058_0_15"/>
          <p:cNvSpPr txBox="1">
            <a:spLocks noGrp="1"/>
          </p:cNvSpPr>
          <p:nvPr>
            <p:ph type="body" idx="1"/>
          </p:nvPr>
        </p:nvSpPr>
        <p:spPr>
          <a:xfrm>
            <a:off x="838200" y="5600325"/>
            <a:ext cx="10515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/>
              <a:t>Theme 5</a:t>
            </a:r>
            <a:r>
              <a:rPr lang="en-US" sz="2700"/>
              <a:t>: Collective action has brought the community closer with a sustained motivation for change.</a:t>
            </a:r>
            <a:endParaRPr sz="2700"/>
          </a:p>
        </p:txBody>
      </p:sp>
      <p:sp>
        <p:nvSpPr>
          <p:cNvPr id="137" name="Google Shape;137;g2ef8c528058_0_15"/>
          <p:cNvSpPr txBox="1">
            <a:spLocks noGrp="1"/>
          </p:cNvSpPr>
          <p:nvPr>
            <p:ph type="body" idx="1"/>
          </p:nvPr>
        </p:nvSpPr>
        <p:spPr>
          <a:xfrm>
            <a:off x="838200" y="2482463"/>
            <a:ext cx="105156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None/>
            </a:pPr>
            <a:r>
              <a:rPr lang="en-US" b="1"/>
              <a:t>Theme 2</a:t>
            </a:r>
            <a:r>
              <a:rPr lang="en-US"/>
              <a:t>: The need for outside support to build capacity coexists with the desire to remain independent.</a:t>
            </a:r>
            <a:endParaRPr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CoastSnap Preliminary Results: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Sand Retention at Metal Marcy</a:t>
            </a:r>
            <a:endParaRPr/>
          </a:p>
        </p:txBody>
      </p:sp>
      <p:pic>
        <p:nvPicPr>
          <p:cNvPr id="143" name="Google Shape;14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7889" y="2654326"/>
            <a:ext cx="5486403" cy="411480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"/>
          <p:cNvSpPr txBox="1"/>
          <p:nvPr/>
        </p:nvSpPr>
        <p:spPr>
          <a:xfrm>
            <a:off x="7065388" y="1973750"/>
            <a:ext cx="391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27 July 2024 - low tide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45" name="Google Shape;14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713" y="2654325"/>
            <a:ext cx="5486403" cy="411479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"/>
          <p:cNvSpPr txBox="1"/>
          <p:nvPr/>
        </p:nvSpPr>
        <p:spPr>
          <a:xfrm>
            <a:off x="1183263" y="1973750"/>
            <a:ext cx="3975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5 April 2024 - low tide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47" name="Google Shape;147;p4"/>
          <p:cNvSpPr/>
          <p:nvPr/>
        </p:nvSpPr>
        <p:spPr>
          <a:xfrm rot="-518932">
            <a:off x="1507945" y="3593800"/>
            <a:ext cx="3223860" cy="1237504"/>
          </a:xfrm>
          <a:prstGeom prst="ellipse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8" name="Google Shape;148;p4"/>
          <p:cNvCxnSpPr/>
          <p:nvPr/>
        </p:nvCxnSpPr>
        <p:spPr>
          <a:xfrm rot="10800000" flipH="1">
            <a:off x="462975" y="4465475"/>
            <a:ext cx="776400" cy="16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4"/>
          <p:cNvCxnSpPr/>
          <p:nvPr/>
        </p:nvCxnSpPr>
        <p:spPr>
          <a:xfrm rot="10800000" flipH="1">
            <a:off x="6456950" y="4703325"/>
            <a:ext cx="776400" cy="16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50" name="Google Shape;150;p4"/>
          <p:cNvSpPr/>
          <p:nvPr/>
        </p:nvSpPr>
        <p:spPr>
          <a:xfrm rot="-518932">
            <a:off x="7518670" y="3855125"/>
            <a:ext cx="3223860" cy="1237504"/>
          </a:xfrm>
          <a:prstGeom prst="ellipse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ef9792a98e_0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b="1" dirty="0" err="1">
                <a:solidFill>
                  <a:schemeClr val="accent1"/>
                </a:solidFill>
                <a:latin typeface="Encode Sans Normal Black" panose="02000000000000000000" pitchFamily="2" charset="77"/>
              </a:rPr>
              <a:t>CoastSnap</a:t>
            </a:r>
            <a:r>
              <a:rPr lang="en-US" b="1" dirty="0">
                <a:solidFill>
                  <a:schemeClr val="accent1"/>
                </a:solidFill>
                <a:latin typeface="Encode Sans Normal Black" panose="02000000000000000000" pitchFamily="2" charset="77"/>
              </a:rPr>
              <a:t> Preliminary Results: </a:t>
            </a:r>
            <a:endParaRPr b="1" dirty="0">
              <a:solidFill>
                <a:schemeClr val="accent1"/>
              </a:solidFill>
              <a:latin typeface="Encode Sans Normal Black" panose="02000000000000000000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/>
                </a:solidFill>
                <a:latin typeface="Encode Sans Normal Black" panose="02000000000000000000" pitchFamily="2" charset="77"/>
              </a:rPr>
              <a:t>Sand Retention at Silhouette </a:t>
            </a:r>
            <a:r>
              <a:rPr lang="en-US" b="1" dirty="0" err="1">
                <a:solidFill>
                  <a:schemeClr val="accent1"/>
                </a:solidFill>
                <a:latin typeface="Encode Sans Normal Black" panose="02000000000000000000" pitchFamily="2" charset="77"/>
              </a:rPr>
              <a:t>Jaenette</a:t>
            </a:r>
            <a:endParaRPr b="1" dirty="0">
              <a:solidFill>
                <a:schemeClr val="accent1"/>
              </a:solidFill>
              <a:latin typeface="Encode Sans Normal Black" panose="02000000000000000000" pitchFamily="2" charset="77"/>
            </a:endParaRPr>
          </a:p>
        </p:txBody>
      </p:sp>
      <p:pic>
        <p:nvPicPr>
          <p:cNvPr id="156" name="Google Shape;156;g2ef9792a98e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7900" y="2661825"/>
            <a:ext cx="5486403" cy="411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2ef9792a98e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725" y="2665550"/>
            <a:ext cx="5486403" cy="410736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2ef9792a98e_0_6"/>
          <p:cNvSpPr txBox="1"/>
          <p:nvPr/>
        </p:nvSpPr>
        <p:spPr>
          <a:xfrm>
            <a:off x="7065388" y="1973750"/>
            <a:ext cx="391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27 July 2024 - low tide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59" name="Google Shape;159;g2ef9792a98e_0_6"/>
          <p:cNvSpPr txBox="1"/>
          <p:nvPr/>
        </p:nvSpPr>
        <p:spPr>
          <a:xfrm>
            <a:off x="1183275" y="1973750"/>
            <a:ext cx="3975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28 April 2024 - low tide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60" name="Google Shape;160;g2ef9792a98e_0_6"/>
          <p:cNvSpPr/>
          <p:nvPr/>
        </p:nvSpPr>
        <p:spPr>
          <a:xfrm>
            <a:off x="1679025" y="5002975"/>
            <a:ext cx="499800" cy="505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ef9792a98e_0_6"/>
          <p:cNvSpPr/>
          <p:nvPr/>
        </p:nvSpPr>
        <p:spPr>
          <a:xfrm>
            <a:off x="7625875" y="5614500"/>
            <a:ext cx="499800" cy="505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2ef9792a98e_0_6"/>
          <p:cNvSpPr/>
          <p:nvPr/>
        </p:nvSpPr>
        <p:spPr>
          <a:xfrm rot="-999801">
            <a:off x="626443" y="4719991"/>
            <a:ext cx="2522426" cy="310364"/>
          </a:xfrm>
          <a:prstGeom prst="ellipse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2ef9792a98e_0_6"/>
          <p:cNvSpPr/>
          <p:nvPr/>
        </p:nvSpPr>
        <p:spPr>
          <a:xfrm rot="-999801">
            <a:off x="6427968" y="5418691"/>
            <a:ext cx="2522426" cy="310364"/>
          </a:xfrm>
          <a:prstGeom prst="ellipse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2ef9792a98e_0_6"/>
          <p:cNvSpPr/>
          <p:nvPr/>
        </p:nvSpPr>
        <p:spPr>
          <a:xfrm rot="553651">
            <a:off x="2406977" y="4004470"/>
            <a:ext cx="1973741" cy="547355"/>
          </a:xfrm>
          <a:prstGeom prst="ellipse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2ef9792a98e_0_6"/>
          <p:cNvSpPr/>
          <p:nvPr/>
        </p:nvSpPr>
        <p:spPr>
          <a:xfrm rot="553651">
            <a:off x="8388677" y="4683395"/>
            <a:ext cx="1973741" cy="547355"/>
          </a:xfrm>
          <a:prstGeom prst="ellipse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6" name="Google Shape;166;g2ef9792a98e_0_6"/>
          <p:cNvCxnSpPr/>
          <p:nvPr/>
        </p:nvCxnSpPr>
        <p:spPr>
          <a:xfrm>
            <a:off x="4811625" y="4234525"/>
            <a:ext cx="1046100" cy="110400"/>
          </a:xfrm>
          <a:prstGeom prst="curvedConnector3">
            <a:avLst>
              <a:gd name="adj1" fmla="val 13333"/>
            </a:avLst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7" name="Google Shape;167;g2ef9792a98e_0_6"/>
          <p:cNvCxnSpPr/>
          <p:nvPr/>
        </p:nvCxnSpPr>
        <p:spPr>
          <a:xfrm>
            <a:off x="10718425" y="4869300"/>
            <a:ext cx="1046100" cy="110400"/>
          </a:xfrm>
          <a:prstGeom prst="curvedConnector3">
            <a:avLst>
              <a:gd name="adj1" fmla="val 13333"/>
            </a:avLst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68" name="Google Shape;168;g2ef9792a98e_0_6"/>
          <p:cNvSpPr/>
          <p:nvPr/>
        </p:nvSpPr>
        <p:spPr>
          <a:xfrm>
            <a:off x="4249150" y="4200750"/>
            <a:ext cx="562500" cy="3279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2ef9792a98e_0_6"/>
          <p:cNvSpPr/>
          <p:nvPr/>
        </p:nvSpPr>
        <p:spPr>
          <a:xfrm>
            <a:off x="10213425" y="4841350"/>
            <a:ext cx="562500" cy="3279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830</Words>
  <Application>Microsoft Macintosh PowerPoint</Application>
  <PresentationFormat>Widescreen</PresentationFormat>
  <Paragraphs>107</Paragraphs>
  <Slides>17</Slides>
  <Notes>17</Notes>
  <HiddenSlides>4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ENCODE SANS NORMAL BLACK</vt:lpstr>
      <vt:lpstr>Arial</vt:lpstr>
      <vt:lpstr>Play</vt:lpstr>
      <vt:lpstr>Office Theme</vt:lpstr>
      <vt:lpstr>Coasts – Camera – Action:  Project Update</vt:lpstr>
      <vt:lpstr>Project Overview</vt:lpstr>
      <vt:lpstr>Relaunch Event Recap</vt:lpstr>
      <vt:lpstr>PowerPoint Presentation</vt:lpstr>
      <vt:lpstr>PowerPoint Presentation</vt:lpstr>
      <vt:lpstr>Focus Groups</vt:lpstr>
      <vt:lpstr>Focus Group Themes</vt:lpstr>
      <vt:lpstr>CoastSnap Preliminary Results:  Sand Retention at Metal Marcy</vt:lpstr>
      <vt:lpstr>CoastSnap Preliminary Results:  Sand Retention at Silhouette Jaenette</vt:lpstr>
      <vt:lpstr>CoastSnap Preliminary Results: Mapping shorelines before and after storms</vt:lpstr>
      <vt:lpstr>CoastSnap Preliminary Results: Mapping shoreline change over time</vt:lpstr>
      <vt:lpstr>What’s next?</vt:lpstr>
      <vt:lpstr>Feasibility Consideration: Raw and Rectified side-by-side</vt:lpstr>
      <vt:lpstr>Future site ideas (suggested by community)</vt:lpstr>
      <vt:lpstr>Please keep submitting beach photos: Participation Statistics</vt:lpstr>
      <vt:lpstr>Please keep submitting beach photos: Tips &amp; Tricks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Roxanne J Carini</dc:creator>
  <cp:lastModifiedBy>Ashley Moore</cp:lastModifiedBy>
  <cp:revision>4</cp:revision>
  <dcterms:created xsi:type="dcterms:W3CDTF">2024-07-29T18:01:56Z</dcterms:created>
  <dcterms:modified xsi:type="dcterms:W3CDTF">2024-08-14T16:37:32Z</dcterms:modified>
</cp:coreProperties>
</file>