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5"/>
  </p:sldMasterIdLst>
  <p:notesMasterIdLst>
    <p:notesMasterId r:id="rId25"/>
  </p:notesMasterIdLst>
  <p:handoutMasterIdLst>
    <p:handoutMasterId r:id="rId26"/>
  </p:handoutMasterIdLst>
  <p:sldIdLst>
    <p:sldId id="256" r:id="rId6"/>
    <p:sldId id="278" r:id="rId7"/>
    <p:sldId id="465" r:id="rId8"/>
    <p:sldId id="466" r:id="rId9"/>
    <p:sldId id="467" r:id="rId10"/>
    <p:sldId id="469" r:id="rId11"/>
    <p:sldId id="448" r:id="rId12"/>
    <p:sldId id="335" r:id="rId13"/>
    <p:sldId id="449" r:id="rId14"/>
    <p:sldId id="341" r:id="rId15"/>
    <p:sldId id="337" r:id="rId16"/>
    <p:sldId id="342" r:id="rId17"/>
    <p:sldId id="339" r:id="rId18"/>
    <p:sldId id="346" r:id="rId19"/>
    <p:sldId id="340" r:id="rId20"/>
    <p:sldId id="452" r:id="rId21"/>
    <p:sldId id="292" r:id="rId22"/>
    <p:sldId id="447" r:id="rId23"/>
    <p:sldId id="27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Slides" id="{C3D79476-96AF-4D4E-AA27-AD0784B974FC}">
          <p14:sldIdLst>
            <p14:sldId id="256"/>
            <p14:sldId id="278"/>
            <p14:sldId id="465"/>
            <p14:sldId id="466"/>
            <p14:sldId id="467"/>
            <p14:sldId id="469"/>
            <p14:sldId id="448"/>
            <p14:sldId id="335"/>
            <p14:sldId id="449"/>
            <p14:sldId id="341"/>
            <p14:sldId id="337"/>
            <p14:sldId id="342"/>
            <p14:sldId id="339"/>
            <p14:sldId id="346"/>
            <p14:sldId id="340"/>
            <p14:sldId id="452"/>
            <p14:sldId id="292"/>
            <p14:sldId id="447"/>
            <p14:sldId id="277"/>
          </p14:sldIdLst>
        </p14:section>
        <p14:section name="Specialty Slides" id="{FC4C0EFB-14DE-48BE-8F6F-178AC4C26326}">
          <p14:sldIdLst/>
        </p14:section>
      </p14:sectionLst>
    </p:ext>
    <p:ext uri="{EFAFB233-063F-42B5-8137-9DF3F51BA10A}">
      <p15:sldGuideLst xmlns:p15="http://schemas.microsoft.com/office/powerpoint/2012/main">
        <p15:guide id="1" orient="horz" pos="1008" userDrawn="1">
          <p15:clr>
            <a:srgbClr val="A4A3A4"/>
          </p15:clr>
        </p15:guide>
        <p15:guide id="2" pos="55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FFF00"/>
    <a:srgbClr val="C500FF"/>
    <a:srgbClr val="00C5FF"/>
    <a:srgbClr val="A627A9"/>
    <a:srgbClr val="9529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96" autoAdjust="0"/>
    <p:restoredTop sz="94960" autoAdjust="0"/>
  </p:normalViewPr>
  <p:slideViewPr>
    <p:cSldViewPr snapToGrid="0" showGuides="1">
      <p:cViewPr>
        <p:scale>
          <a:sx n="93" d="100"/>
          <a:sy n="93" d="100"/>
        </p:scale>
        <p:origin x="730" y="-902"/>
      </p:cViewPr>
      <p:guideLst>
        <p:guide orient="horz" pos="1008"/>
        <p:guide pos="5568"/>
      </p:guideLst>
    </p:cSldViewPr>
  </p:slideViewPr>
  <p:notesTextViewPr>
    <p:cViewPr>
      <p:scale>
        <a:sx n="1" d="1"/>
        <a:sy n="1" d="1"/>
      </p:scale>
      <p:origin x="0" y="0"/>
    </p:cViewPr>
  </p:notesTextViewPr>
  <p:sorterViewPr>
    <p:cViewPr varScale="1">
      <p:scale>
        <a:sx n="100" d="100"/>
        <a:sy n="100" d="100"/>
      </p:scale>
      <p:origin x="0" y="-6398"/>
    </p:cViewPr>
  </p:sorterViewPr>
  <p:notesViewPr>
    <p:cSldViewPr snapToGrid="0" showGuides="1">
      <p:cViewPr varScale="1">
        <p:scale>
          <a:sx n="123" d="100"/>
          <a:sy n="123" d="100"/>
        </p:scale>
        <p:origin x="761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449E05-D3F4-4DA9-8B28-B06D95EC356C}" type="datetimeFigureOut">
              <a:rPr lang="en-US" smtClean="0"/>
              <a:t>8/14/2024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2694DE-2706-4A6A-9FA4-3FF60366EF6D}" type="slidenum">
              <a:rPr lang="en-US" smtClean="0"/>
              <a:t>‹#›</a:t>
            </a:fld>
            <a:endParaRPr lang="en-US"/>
          </a:p>
        </p:txBody>
      </p:sp>
    </p:spTree>
    <p:extLst>
      <p:ext uri="{BB962C8B-B14F-4D97-AF65-F5344CB8AC3E}">
        <p14:creationId xmlns:p14="http://schemas.microsoft.com/office/powerpoint/2010/main" val="5015724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8/14/2024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REVISED</a:t>
            </a:r>
            <a:r>
              <a:rPr lang="en-US" baseline="0" dirty="0"/>
              <a:t> 11/16/2022 - AJ</a:t>
            </a:r>
            <a:endParaRPr lang="en-US" dirty="0"/>
          </a:p>
        </p:txBody>
      </p:sp>
      <p:sp>
        <p:nvSpPr>
          <p:cNvPr id="4" name="Slide Number Placeholder 3"/>
          <p:cNvSpPr>
            <a:spLocks noGrp="1"/>
          </p:cNvSpPr>
          <p:nvPr>
            <p:ph type="sldNum" sz="quarter" idx="10"/>
          </p:nvPr>
        </p:nvSpPr>
        <p:spPr/>
        <p:txBody>
          <a:bodyPr/>
          <a:lstStyle/>
          <a:p>
            <a:fld id="{D98868D1-8D74-44CF-B636-71010629075B}" type="slidenum">
              <a:rPr lang="en-US" smtClean="0"/>
              <a:t>1</a:t>
            </a:fld>
            <a:endParaRPr lang="en-US"/>
          </a:p>
        </p:txBody>
      </p:sp>
    </p:spTree>
    <p:extLst>
      <p:ext uri="{BB962C8B-B14F-4D97-AF65-F5344CB8AC3E}">
        <p14:creationId xmlns:p14="http://schemas.microsoft.com/office/powerpoint/2010/main" val="385223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16</a:t>
            </a:fld>
            <a:endParaRPr lang="en-US"/>
          </a:p>
        </p:txBody>
      </p:sp>
    </p:spTree>
    <p:extLst>
      <p:ext uri="{BB962C8B-B14F-4D97-AF65-F5344CB8AC3E}">
        <p14:creationId xmlns:p14="http://schemas.microsoft.com/office/powerpoint/2010/main" val="415072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17</a:t>
            </a:fld>
            <a:endParaRPr lang="en-US"/>
          </a:p>
        </p:txBody>
      </p:sp>
    </p:spTree>
    <p:extLst>
      <p:ext uri="{BB962C8B-B14F-4D97-AF65-F5344CB8AC3E}">
        <p14:creationId xmlns:p14="http://schemas.microsoft.com/office/powerpoint/2010/main" val="3465520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18</a:t>
            </a:fld>
            <a:endParaRPr lang="en-US"/>
          </a:p>
        </p:txBody>
      </p:sp>
    </p:spTree>
    <p:extLst>
      <p:ext uri="{BB962C8B-B14F-4D97-AF65-F5344CB8AC3E}">
        <p14:creationId xmlns:p14="http://schemas.microsoft.com/office/powerpoint/2010/main" val="126502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109367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4</a:t>
            </a:fld>
            <a:endParaRPr lang="en-US"/>
          </a:p>
        </p:txBody>
      </p:sp>
    </p:spTree>
    <p:extLst>
      <p:ext uri="{BB962C8B-B14F-4D97-AF65-F5344CB8AC3E}">
        <p14:creationId xmlns:p14="http://schemas.microsoft.com/office/powerpoint/2010/main" val="69719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5</a:t>
            </a:fld>
            <a:endParaRPr lang="en-US"/>
          </a:p>
        </p:txBody>
      </p:sp>
    </p:spTree>
    <p:extLst>
      <p:ext uri="{BB962C8B-B14F-4D97-AF65-F5344CB8AC3E}">
        <p14:creationId xmlns:p14="http://schemas.microsoft.com/office/powerpoint/2010/main" val="189223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6</a:t>
            </a:fld>
            <a:endParaRPr lang="en-US"/>
          </a:p>
        </p:txBody>
      </p:sp>
    </p:spTree>
    <p:extLst>
      <p:ext uri="{BB962C8B-B14F-4D97-AF65-F5344CB8AC3E}">
        <p14:creationId xmlns:p14="http://schemas.microsoft.com/office/powerpoint/2010/main" val="353692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7</a:t>
            </a:fld>
            <a:endParaRPr lang="en-US"/>
          </a:p>
        </p:txBody>
      </p:sp>
    </p:spTree>
    <p:extLst>
      <p:ext uri="{BB962C8B-B14F-4D97-AF65-F5344CB8AC3E}">
        <p14:creationId xmlns:p14="http://schemas.microsoft.com/office/powerpoint/2010/main" val="351182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Profile 230 to profile 223</a:t>
            </a:r>
          </a:p>
        </p:txBody>
      </p:sp>
      <p:sp>
        <p:nvSpPr>
          <p:cNvPr id="4" name="Slide Number Placeholder 3"/>
          <p:cNvSpPr>
            <a:spLocks noGrp="1"/>
          </p:cNvSpPr>
          <p:nvPr>
            <p:ph type="sldNum" sz="quarter" idx="5"/>
          </p:nvPr>
        </p:nvSpPr>
        <p:spPr/>
        <p:txBody>
          <a:bodyPr/>
          <a:lstStyle/>
          <a:p>
            <a:fld id="{D98868D1-8D74-44CF-B636-71010629075B}" type="slidenum">
              <a:rPr lang="en-US" smtClean="0"/>
              <a:t>8</a:t>
            </a:fld>
            <a:endParaRPr lang="en-US"/>
          </a:p>
        </p:txBody>
      </p:sp>
    </p:spTree>
    <p:extLst>
      <p:ext uri="{BB962C8B-B14F-4D97-AF65-F5344CB8AC3E}">
        <p14:creationId xmlns:p14="http://schemas.microsoft.com/office/powerpoint/2010/main" val="1557566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9</a:t>
            </a:fld>
            <a:endParaRPr lang="en-US"/>
          </a:p>
        </p:txBody>
      </p:sp>
    </p:spTree>
    <p:extLst>
      <p:ext uri="{BB962C8B-B14F-4D97-AF65-F5344CB8AC3E}">
        <p14:creationId xmlns:p14="http://schemas.microsoft.com/office/powerpoint/2010/main" val="179934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15</a:t>
            </a:fld>
            <a:endParaRPr lang="en-US"/>
          </a:p>
        </p:txBody>
      </p:sp>
    </p:spTree>
    <p:extLst>
      <p:ext uri="{BB962C8B-B14F-4D97-AF65-F5344CB8AC3E}">
        <p14:creationId xmlns:p14="http://schemas.microsoft.com/office/powerpoint/2010/main" val="3583481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193552" y="4032775"/>
            <a:ext cx="6264648" cy="901388"/>
          </a:xfrm>
        </p:spPr>
        <p:txBody>
          <a:bodyPr anchor="b">
            <a:normAutofit/>
          </a:bodyPr>
          <a:lstStyle>
            <a:lvl1pPr algn="l">
              <a:defRPr lang="en-US" dirty="0"/>
            </a:lvl1pPr>
          </a:lstStyle>
          <a:p>
            <a:r>
              <a:rPr lang="en-US" dirty="0"/>
              <a:t>Click to edit Master title style</a:t>
            </a:r>
          </a:p>
        </p:txBody>
      </p:sp>
      <p:sp>
        <p:nvSpPr>
          <p:cNvPr id="3" name="Subtitle 2"/>
          <p:cNvSpPr>
            <a:spLocks noGrp="1"/>
          </p:cNvSpPr>
          <p:nvPr>
            <p:ph type="subTitle" idx="1"/>
          </p:nvPr>
        </p:nvSpPr>
        <p:spPr>
          <a:xfrm>
            <a:off x="2193551" y="4934163"/>
            <a:ext cx="6264649" cy="1039853"/>
          </a:xfrm>
        </p:spPr>
        <p:txBody>
          <a:bodyPr>
            <a:normAutofit/>
          </a:bodyPr>
          <a:lstStyle>
            <a:lvl1pPr marL="0" indent="0" algn="l">
              <a:buNone/>
              <a:defRPr lang="en-US" dirty="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1" name="Rectangle 10"/>
          <p:cNvSpPr/>
          <p:nvPr userDrawn="1"/>
        </p:nvSpPr>
        <p:spPr>
          <a:xfrm>
            <a:off x="0" y="7"/>
            <a:ext cx="2286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901" y="4170688"/>
            <a:ext cx="1243850" cy="1443974"/>
          </a:xfrm>
          <a:prstGeom prst="rect">
            <a:avLst/>
          </a:prstGeom>
        </p:spPr>
      </p:pic>
    </p:spTree>
    <p:extLst>
      <p:ext uri="{BB962C8B-B14F-4D97-AF65-F5344CB8AC3E}">
        <p14:creationId xmlns:p14="http://schemas.microsoft.com/office/powerpoint/2010/main" val="131765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1" y="2921000"/>
            <a:ext cx="6350000" cy="553104"/>
          </a:xfrm>
        </p:spPr>
        <p:txBody>
          <a:bodyPr anchor="b">
            <a:normAutofit/>
          </a:bodyPr>
          <a:lstStyle>
            <a:lvl1pPr algn="l">
              <a:defRPr sz="2800"/>
            </a:lvl1pPr>
          </a:lstStyle>
          <a:p>
            <a:r>
              <a:rPr lang="en-US" dirty="0"/>
              <a:t>ADA Accessibility</a:t>
            </a:r>
          </a:p>
        </p:txBody>
      </p:sp>
      <p:sp>
        <p:nvSpPr>
          <p:cNvPr id="4" name="Date Placeholder 3"/>
          <p:cNvSpPr>
            <a:spLocks noGrp="1"/>
          </p:cNvSpPr>
          <p:nvPr>
            <p:ph type="dt" sz="half" idx="10"/>
          </p:nvPr>
        </p:nvSpPr>
        <p:spPr/>
        <p:txBody>
          <a:bodyPr/>
          <a:lstStyle/>
          <a:p>
            <a:fld id="{F24574BA-3DF4-47C3-8BF2-CDD945C99436}" type="datetime1">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1"/>
            <a:ext cx="2286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a:extLst>
              <a:ext uri="{FF2B5EF4-FFF2-40B4-BE49-F238E27FC236}">
                <a16:creationId xmlns:a16="http://schemas.microsoft.com/office/drawing/2014/main" id="{21F89ED9-E10A-DEC4-8127-19222C1F695F}"/>
              </a:ext>
            </a:extLst>
          </p:cNvPr>
          <p:cNvSpPr>
            <a:spLocks noGrp="1"/>
          </p:cNvSpPr>
          <p:nvPr>
            <p:ph idx="1"/>
          </p:nvPr>
        </p:nvSpPr>
        <p:spPr>
          <a:xfrm>
            <a:off x="457200" y="3474105"/>
            <a:ext cx="6350000" cy="2596496"/>
          </a:xfrm>
        </p:spPr>
        <p:txBody>
          <a:bodyPr>
            <a:normAutofit/>
          </a:bodyPr>
          <a:lstStyle>
            <a:lvl1pPr marL="0" indent="0">
              <a:buNone/>
              <a:defRPr sz="2800"/>
            </a:lvl1pPr>
            <a:lvl2pPr marL="342900" indent="0">
              <a:buNone/>
              <a:defRPr/>
            </a:lvl2pPr>
            <a:lvl3pPr marL="685800" indent="0">
              <a:buNone/>
              <a:defRPr/>
            </a:lvl3pPr>
            <a:lvl4pPr marL="1028700" indent="0">
              <a:buNone/>
              <a:defRPr/>
            </a:lvl4pPr>
            <a:lvl5pPr marL="1371600" indent="0">
              <a:buNone/>
              <a:defRPr/>
            </a:lvl5pPr>
          </a:lstStyle>
          <a:p>
            <a:pPr lvl="0"/>
            <a:endParaRPr lang="en-US" dirty="0"/>
          </a:p>
        </p:txBody>
      </p:sp>
    </p:spTree>
    <p:extLst>
      <p:ext uri="{BB962C8B-B14F-4D97-AF65-F5344CB8AC3E}">
        <p14:creationId xmlns:p14="http://schemas.microsoft.com/office/powerpoint/2010/main" val="283754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461686" y="683918"/>
            <a:ext cx="5134997" cy="1141707"/>
          </a:xfrm>
        </p:spPr>
        <p:txBody>
          <a:bodyPr/>
          <a:lstStyle/>
          <a:p>
            <a:r>
              <a:rPr lang="en-US" dirty="0"/>
              <a:t>Click to edit Master title style</a:t>
            </a:r>
          </a:p>
        </p:txBody>
      </p:sp>
      <p:sp>
        <p:nvSpPr>
          <p:cNvPr id="3" name="Content Placeholder 2"/>
          <p:cNvSpPr>
            <a:spLocks noGrp="1"/>
          </p:cNvSpPr>
          <p:nvPr>
            <p:ph sz="half" idx="1"/>
          </p:nvPr>
        </p:nvSpPr>
        <p:spPr>
          <a:xfrm>
            <a:off x="461682" y="1825625"/>
            <a:ext cx="5134998"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p:nvPr>
        </p:nvSpPr>
        <p:spPr>
          <a:xfrm>
            <a:off x="5700067" y="0"/>
            <a:ext cx="3443934" cy="6858000"/>
          </a:xfrm>
          <a:solidFill>
            <a:schemeClr val="bg1">
              <a:lumMod val="95000"/>
            </a:schemeClr>
          </a:solidFill>
        </p:spPr>
        <p:txBody>
          <a:bodyPr/>
          <a:lstStyle/>
          <a:p>
            <a:endParaRPr lang="en-US"/>
          </a:p>
        </p:txBody>
      </p:sp>
      <p:sp>
        <p:nvSpPr>
          <p:cNvPr id="5" name="Date Placeholder 4"/>
          <p:cNvSpPr>
            <a:spLocks noGrp="1"/>
          </p:cNvSpPr>
          <p:nvPr>
            <p:ph type="dt" sz="half" idx="10"/>
          </p:nvPr>
        </p:nvSpPr>
        <p:spPr/>
        <p:txBody>
          <a:bodyPr/>
          <a:lstStyle/>
          <a:p>
            <a:fld id="{2034D1F8-A36D-498A-9300-4D61564B1F0D}" type="datetime1">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775402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6" name="Title 1"/>
          <p:cNvSpPr>
            <a:spLocks noGrp="1"/>
          </p:cNvSpPr>
          <p:nvPr>
            <p:ph type="ctrTitle"/>
          </p:nvPr>
        </p:nvSpPr>
        <p:spPr>
          <a:xfrm>
            <a:off x="2193552" y="4026952"/>
            <a:ext cx="6264648" cy="901388"/>
          </a:xfrm>
        </p:spPr>
        <p:txBody>
          <a:bodyPr anchor="b">
            <a:noAutofit/>
          </a:bodyPr>
          <a:lstStyle>
            <a:lvl1pPr algn="l">
              <a:defRPr sz="4000">
                <a:solidFill>
                  <a:schemeClr val="tx2"/>
                </a:solidFill>
              </a:defRPr>
            </a:lvl1pPr>
          </a:lstStyle>
          <a:p>
            <a:r>
              <a:rPr lang="en-US" dirty="0"/>
              <a:t>Click to edit Master title style</a:t>
            </a:r>
          </a:p>
        </p:txBody>
      </p:sp>
      <p:sp>
        <p:nvSpPr>
          <p:cNvPr id="17" name="Subtitle 2"/>
          <p:cNvSpPr>
            <a:spLocks noGrp="1"/>
          </p:cNvSpPr>
          <p:nvPr>
            <p:ph type="subTitle" idx="1"/>
          </p:nvPr>
        </p:nvSpPr>
        <p:spPr>
          <a:xfrm>
            <a:off x="2193551" y="4928340"/>
            <a:ext cx="6264649" cy="1039853"/>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1" name="Rectangle 10"/>
          <p:cNvSpPr/>
          <p:nvPr userDrawn="1"/>
        </p:nvSpPr>
        <p:spPr>
          <a:xfrm>
            <a:off x="0" y="7"/>
            <a:ext cx="2286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901" y="4170688"/>
            <a:ext cx="1243850" cy="1443974"/>
          </a:xfrm>
          <a:prstGeom prst="rect">
            <a:avLst/>
          </a:prstGeom>
        </p:spPr>
      </p:pic>
    </p:spTree>
    <p:extLst>
      <p:ext uri="{BB962C8B-B14F-4D97-AF65-F5344CB8AC3E}">
        <p14:creationId xmlns:p14="http://schemas.microsoft.com/office/powerpoint/2010/main" val="404065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8B69090-A7E0-4419-BCB1-A71EB36F85AE}" type="datetime1">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9133" y="365126"/>
            <a:ext cx="1479728" cy="384174"/>
          </a:xfrm>
          <a:prstGeom prst="rect">
            <a:avLst/>
          </a:prstGeom>
        </p:spPr>
      </p:pic>
    </p:spTree>
    <p:extLst>
      <p:ext uri="{BB962C8B-B14F-4D97-AF65-F5344CB8AC3E}">
        <p14:creationId xmlns:p14="http://schemas.microsoft.com/office/powerpoint/2010/main" val="2921081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8B69090-A7E0-4419-BCB1-A71EB36F85AE}" type="datetime1">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75278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825625"/>
            <a:ext cx="40068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3900" y="1825625"/>
            <a:ext cx="4204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34D1F8-A36D-498A-9300-4D61564B1F0D}" type="datetime1">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9133" y="365126"/>
            <a:ext cx="1479728" cy="384174"/>
          </a:xfrm>
          <a:prstGeom prst="rect">
            <a:avLst/>
          </a:prstGeom>
        </p:spPr>
      </p:pic>
    </p:spTree>
    <p:extLst>
      <p:ext uri="{BB962C8B-B14F-4D97-AF65-F5344CB8AC3E}">
        <p14:creationId xmlns:p14="http://schemas.microsoft.com/office/powerpoint/2010/main" val="27957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6"/>
            <a:ext cx="8281660" cy="1325563"/>
          </a:xfrm>
        </p:spPr>
        <p:txBody>
          <a:bodyPr/>
          <a:lstStyle/>
          <a:p>
            <a:r>
              <a:rPr lang="en-US" dirty="0"/>
              <a:t>Click to edit Master title style</a:t>
            </a:r>
          </a:p>
        </p:txBody>
      </p:sp>
      <p:sp>
        <p:nvSpPr>
          <p:cNvPr id="3" name="Text Placeholder 2"/>
          <p:cNvSpPr>
            <a:spLocks noGrp="1"/>
          </p:cNvSpPr>
          <p:nvPr>
            <p:ph type="body" idx="1"/>
          </p:nvPr>
        </p:nvSpPr>
        <p:spPr>
          <a:xfrm>
            <a:off x="452042" y="1681163"/>
            <a:ext cx="3868340" cy="823912"/>
          </a:xfrm>
        </p:spPr>
        <p:txBody>
          <a:bodyPr anchor="b">
            <a:normAutofit/>
          </a:bodyPr>
          <a:lstStyle>
            <a:lvl1pPr marL="0" indent="0">
              <a:buNone/>
              <a:defRPr sz="2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2505075"/>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51469" y="1681163"/>
            <a:ext cx="3887391" cy="823912"/>
          </a:xfrm>
        </p:spPr>
        <p:txBody>
          <a:bodyPr anchor="b">
            <a:normAutofit/>
          </a:bodyPr>
          <a:lstStyle>
            <a:lvl1pPr marL="0" indent="0">
              <a:buNone/>
              <a:defRPr sz="2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851469"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F8E93C-B1B4-4447-9DBF-01D09BAB1C66}" type="datetime1">
              <a:rPr lang="en-US" smtClean="0"/>
              <a:t>8/14/2024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9133" y="365126"/>
            <a:ext cx="1479728" cy="384174"/>
          </a:xfrm>
          <a:prstGeom prst="rect">
            <a:avLst/>
          </a:prstGeom>
        </p:spPr>
      </p:pic>
    </p:spTree>
    <p:extLst>
      <p:ext uri="{BB962C8B-B14F-4D97-AF65-F5344CB8AC3E}">
        <p14:creationId xmlns:p14="http://schemas.microsoft.com/office/powerpoint/2010/main" val="317527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8/14/2024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9133" y="365126"/>
            <a:ext cx="1479728" cy="384174"/>
          </a:xfrm>
          <a:prstGeom prst="rect">
            <a:avLst/>
          </a:prstGeom>
        </p:spPr>
      </p:pic>
    </p:spTree>
    <p:extLst>
      <p:ext uri="{BB962C8B-B14F-4D97-AF65-F5344CB8AC3E}">
        <p14:creationId xmlns:p14="http://schemas.microsoft.com/office/powerpoint/2010/main" val="285217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8/14/2024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9133" y="365126"/>
            <a:ext cx="1479728" cy="384174"/>
          </a:xfrm>
          <a:prstGeom prst="rect">
            <a:avLst/>
          </a:prstGeom>
        </p:spPr>
      </p:pic>
    </p:spTree>
    <p:extLst>
      <p:ext uri="{BB962C8B-B14F-4D97-AF65-F5344CB8AC3E}">
        <p14:creationId xmlns:p14="http://schemas.microsoft.com/office/powerpoint/2010/main" val="850024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6"/>
            <a:ext cx="8281660" cy="1170827"/>
          </a:xfrm>
        </p:spPr>
        <p:txBody>
          <a:bodyPr/>
          <a:lstStyle/>
          <a:p>
            <a:r>
              <a:rPr lang="en-US" dirty="0"/>
              <a:t>Click to edit Master title style</a:t>
            </a:r>
          </a:p>
        </p:txBody>
      </p:sp>
      <p:sp>
        <p:nvSpPr>
          <p:cNvPr id="8" name="Content Placeholder 2"/>
          <p:cNvSpPr>
            <a:spLocks noGrp="1"/>
          </p:cNvSpPr>
          <p:nvPr>
            <p:ph idx="1"/>
          </p:nvPr>
        </p:nvSpPr>
        <p:spPr>
          <a:xfrm>
            <a:off x="461686" y="1535953"/>
            <a:ext cx="817763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457202" y="2292357"/>
            <a:ext cx="8181975" cy="3978275"/>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8/14/2024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9133" y="365126"/>
            <a:ext cx="1479728" cy="384174"/>
          </a:xfrm>
          <a:prstGeom prst="rect">
            <a:avLst/>
          </a:prstGeom>
        </p:spPr>
      </p:pic>
    </p:spTree>
    <p:extLst>
      <p:ext uri="{BB962C8B-B14F-4D97-AF65-F5344CB8AC3E}">
        <p14:creationId xmlns:p14="http://schemas.microsoft.com/office/powerpoint/2010/main" val="4184671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6"/>
            <a:ext cx="828166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199" y="1825625"/>
            <a:ext cx="8281661"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06CA5-F65B-4B8E-AD15-BB02E8258AE5}" type="datetime1">
              <a:rPr lang="en-US" smtClean="0"/>
              <a:t>8/14/2024</a:t>
            </a:fld>
            <a:endParaRPr lang="en-US" dirty="0"/>
          </a:p>
        </p:txBody>
      </p:sp>
      <p:sp>
        <p:nvSpPr>
          <p:cNvPr id="5" name="Footer Placeholder 4"/>
          <p:cNvSpPr>
            <a:spLocks noGrp="1"/>
          </p:cNvSpPr>
          <p:nvPr>
            <p:ph type="ftr" sz="quarter" idx="3"/>
          </p:nvPr>
        </p:nvSpPr>
        <p:spPr>
          <a:xfrm>
            <a:off x="2943225"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68146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7"/>
            <a:ext cx="2286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2286000" y="7"/>
            <a:ext cx="2286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userDrawn="1"/>
        </p:nvSpPr>
        <p:spPr>
          <a:xfrm>
            <a:off x="4572000" y="7"/>
            <a:ext cx="2286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a:off x="6858000" y="7"/>
            <a:ext cx="2286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583231"/>
      </p:ext>
    </p:extLst>
  </p:cSld>
  <p:clrMap bg1="lt1" tx1="dk1" bg2="lt2" tx2="dk2" accent1="accent1" accent2="accent2" accent3="accent3" accent4="accent4" accent5="accent5" accent6="accent6" hlink="hlink" folHlink="folHlink"/>
  <p:sldLayoutIdLst>
    <p:sldLayoutId id="2147483667" r:id="rId1"/>
    <p:sldLayoutId id="2147483686" r:id="rId2"/>
    <p:sldLayoutId id="2147483668" r:id="rId3"/>
    <p:sldLayoutId id="2147483687" r:id="rId4"/>
    <p:sldLayoutId id="2147483670" r:id="rId5"/>
    <p:sldLayoutId id="2147483671" r:id="rId6"/>
    <p:sldLayoutId id="2147483672" r:id="rId7"/>
    <p:sldLayoutId id="2147483673" r:id="rId8"/>
    <p:sldLayoutId id="2147483663" r:id="rId9"/>
    <p:sldLayoutId id="2147483688" r:id="rId10"/>
    <p:sldLayoutId id="2147483689" r:id="rId11"/>
  </p:sldLayoutIdLst>
  <p:hf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2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mailto:ecyadacoordinator@ecy.wa.gov" TargetMode="External"/><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hyperlink" Target="https://ecology.wa.gov/About-us/Accessibility-equity/Accessibilit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3.emf"/><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3534" y="3615052"/>
            <a:ext cx="7180446" cy="1871536"/>
          </a:xfrm>
        </p:spPr>
        <p:txBody>
          <a:bodyPr>
            <a:noAutofit/>
          </a:bodyPr>
          <a:lstStyle/>
          <a:p>
            <a:r>
              <a:rPr lang="en-US" sz="3200" dirty="0"/>
              <a:t>North Cove Project Update</a:t>
            </a:r>
            <a:br>
              <a:rPr lang="en-US" sz="3200" dirty="0"/>
            </a:br>
            <a:r>
              <a:rPr lang="en-US" sz="3200" dirty="0"/>
              <a:t>WECAN Meeting</a:t>
            </a:r>
            <a:br>
              <a:rPr lang="en-US" sz="3200" dirty="0"/>
            </a:br>
            <a:r>
              <a:rPr lang="en-US" sz="3200" dirty="0"/>
              <a:t>August 14, 2024</a:t>
            </a:r>
          </a:p>
        </p:txBody>
      </p:sp>
      <p:sp>
        <p:nvSpPr>
          <p:cNvPr id="3" name="Subtitle 2"/>
          <p:cNvSpPr>
            <a:spLocks noGrp="1"/>
          </p:cNvSpPr>
          <p:nvPr>
            <p:ph type="subTitle" idx="1"/>
          </p:nvPr>
        </p:nvSpPr>
        <p:spPr>
          <a:xfrm>
            <a:off x="1963554" y="5776509"/>
            <a:ext cx="6939814" cy="874322"/>
          </a:xfrm>
        </p:spPr>
        <p:txBody>
          <a:bodyPr>
            <a:normAutofit fontScale="77500" lnSpcReduction="20000"/>
          </a:bodyPr>
          <a:lstStyle/>
          <a:p>
            <a:pPr>
              <a:lnSpc>
                <a:spcPct val="120000"/>
              </a:lnSpc>
            </a:pPr>
            <a:r>
              <a:rPr lang="en-US" dirty="0"/>
              <a:t>George Kaminsky, Sumaiya, Hannah Drummond, Amanda Hacking</a:t>
            </a:r>
          </a:p>
        </p:txBody>
      </p:sp>
      <p:sp>
        <p:nvSpPr>
          <p:cNvPr id="4" name="Slide Number Placeholder 3"/>
          <p:cNvSpPr>
            <a:spLocks noGrp="1"/>
          </p:cNvSpPr>
          <p:nvPr>
            <p:ph type="sldNum" sz="quarter" idx="12"/>
          </p:nvPr>
        </p:nvSpPr>
        <p:spPr/>
        <p:txBody>
          <a:bodyPr/>
          <a:lstStyle/>
          <a:p>
            <a:fld id="{BF275850-B71D-490D-965C-ED6AE5531855}" type="slidenum">
              <a:rPr lang="en-US" smtClean="0"/>
              <a:t>1</a:t>
            </a:fld>
            <a:endParaRPr lang="en-US"/>
          </a:p>
        </p:txBody>
      </p:sp>
      <p:pic>
        <p:nvPicPr>
          <p:cNvPr id="7" name="Picture 6" descr="A body of water with rocks and trees around it&#10;&#10;Description automatically generated with low confidence">
            <a:extLst>
              <a:ext uri="{FF2B5EF4-FFF2-40B4-BE49-F238E27FC236}">
                <a16:creationId xmlns:a16="http://schemas.microsoft.com/office/drawing/2014/main" id="{20536D0C-BD5A-91E9-C652-A9F42C57FF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784" b="33110"/>
          <a:stretch/>
        </p:blipFill>
        <p:spPr>
          <a:xfrm>
            <a:off x="0" y="216395"/>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3484986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0" y="210036"/>
            <a:ext cx="9144000" cy="662511"/>
          </a:xfrm>
        </p:spPr>
        <p:txBody>
          <a:bodyPr>
            <a:normAutofit/>
          </a:bodyPr>
          <a:lstStyle/>
          <a:p>
            <a:r>
              <a:rPr lang="en-US" dirty="0"/>
              <a:t>Zone 2: Dynamically Stable</a:t>
            </a:r>
          </a:p>
        </p:txBody>
      </p:sp>
      <p:cxnSp>
        <p:nvCxnSpPr>
          <p:cNvPr id="29" name="Straight Arrow Connector 28">
            <a:extLst>
              <a:ext uri="{FF2B5EF4-FFF2-40B4-BE49-F238E27FC236}">
                <a16:creationId xmlns:a16="http://schemas.microsoft.com/office/drawing/2014/main" id="{1C6B1F38-93E1-FFEE-AD35-3BF914E81FA0}"/>
              </a:ext>
            </a:extLst>
          </p:cNvPr>
          <p:cNvCxnSpPr>
            <a:cxnSpLocks/>
          </p:cNvCxnSpPr>
          <p:nvPr/>
        </p:nvCxnSpPr>
        <p:spPr>
          <a:xfrm>
            <a:off x="221125" y="1412178"/>
            <a:ext cx="1885971" cy="13889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F703CC4A-AD46-2AAD-9BD9-AEE323A39744}"/>
              </a:ext>
            </a:extLst>
          </p:cNvPr>
          <p:cNvCxnSpPr>
            <a:cxnSpLocks/>
          </p:cNvCxnSpPr>
          <p:nvPr/>
        </p:nvCxnSpPr>
        <p:spPr>
          <a:xfrm>
            <a:off x="5953989" y="4734551"/>
            <a:ext cx="1064004" cy="808037"/>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61827C2A-F6DE-D492-B84A-52A2E9776D65}"/>
              </a:ext>
            </a:extLst>
          </p:cNvPr>
          <p:cNvCxnSpPr>
            <a:cxnSpLocks/>
          </p:cNvCxnSpPr>
          <p:nvPr/>
        </p:nvCxnSpPr>
        <p:spPr>
          <a:xfrm>
            <a:off x="7701881" y="4596051"/>
            <a:ext cx="1025438" cy="868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sp>
        <p:nvSpPr>
          <p:cNvPr id="8" name="TextBox 7">
            <a:extLst>
              <a:ext uri="{FF2B5EF4-FFF2-40B4-BE49-F238E27FC236}">
                <a16:creationId xmlns:a16="http://schemas.microsoft.com/office/drawing/2014/main" id="{36856AF3-D435-57EA-9192-62F34A0699D2}"/>
              </a:ext>
            </a:extLst>
          </p:cNvPr>
          <p:cNvSpPr txBox="1"/>
          <p:nvPr/>
        </p:nvSpPr>
        <p:spPr>
          <a:xfrm>
            <a:off x="6760783" y="1218947"/>
            <a:ext cx="2326445" cy="307777"/>
          </a:xfrm>
          <a:prstGeom prst="rect">
            <a:avLst/>
          </a:prstGeom>
          <a:noFill/>
        </p:spPr>
        <p:txBody>
          <a:bodyPr wrap="square" rtlCol="0">
            <a:spAutoFit/>
          </a:bodyPr>
          <a:lstStyle/>
          <a:p>
            <a:r>
              <a:rPr lang="en-US" sz="1400" dirty="0">
                <a:solidFill>
                  <a:schemeClr val="bg1"/>
                </a:solidFill>
                <a:latin typeface="+mj-lt"/>
              </a:rPr>
              <a:t>Profile: 227: Looking west</a:t>
            </a:r>
          </a:p>
        </p:txBody>
      </p:sp>
      <p:sp>
        <p:nvSpPr>
          <p:cNvPr id="11" name="TextBox 10">
            <a:extLst>
              <a:ext uri="{FF2B5EF4-FFF2-40B4-BE49-F238E27FC236}">
                <a16:creationId xmlns:a16="http://schemas.microsoft.com/office/drawing/2014/main" id="{A7E1D736-FB8B-84BB-573C-A2BC54F8BBCE}"/>
              </a:ext>
            </a:extLst>
          </p:cNvPr>
          <p:cNvSpPr txBox="1"/>
          <p:nvPr/>
        </p:nvSpPr>
        <p:spPr>
          <a:xfrm>
            <a:off x="3221183" y="3580832"/>
            <a:ext cx="3001347" cy="307777"/>
          </a:xfrm>
          <a:prstGeom prst="rect">
            <a:avLst/>
          </a:prstGeom>
          <a:noFill/>
        </p:spPr>
        <p:txBody>
          <a:bodyPr wrap="square" rtlCol="0">
            <a:spAutoFit/>
          </a:bodyPr>
          <a:lstStyle/>
          <a:p>
            <a:r>
              <a:rPr lang="en-US" sz="1400" dirty="0">
                <a:solidFill>
                  <a:schemeClr val="bg1"/>
                </a:solidFill>
                <a:latin typeface="+mj-lt"/>
              </a:rPr>
              <a:t>Profile: 227: Looking landward</a:t>
            </a:r>
          </a:p>
        </p:txBody>
      </p:sp>
      <p:sp>
        <p:nvSpPr>
          <p:cNvPr id="17" name="TextBox 16">
            <a:extLst>
              <a:ext uri="{FF2B5EF4-FFF2-40B4-BE49-F238E27FC236}">
                <a16:creationId xmlns:a16="http://schemas.microsoft.com/office/drawing/2014/main" id="{66553ABF-CAC4-4050-2A4B-2F928F2F6075}"/>
              </a:ext>
            </a:extLst>
          </p:cNvPr>
          <p:cNvSpPr txBox="1"/>
          <p:nvPr/>
        </p:nvSpPr>
        <p:spPr>
          <a:xfrm>
            <a:off x="3481999" y="1223740"/>
            <a:ext cx="2241339" cy="307777"/>
          </a:xfrm>
          <a:prstGeom prst="rect">
            <a:avLst/>
          </a:prstGeom>
          <a:noFill/>
        </p:spPr>
        <p:txBody>
          <a:bodyPr wrap="square" rtlCol="0">
            <a:spAutoFit/>
          </a:bodyPr>
          <a:lstStyle/>
          <a:p>
            <a:r>
              <a:rPr lang="en-US" sz="1400" dirty="0">
                <a:solidFill>
                  <a:schemeClr val="bg1"/>
                </a:solidFill>
                <a:latin typeface="+mj-lt"/>
              </a:rPr>
              <a:t>Profile: 227: Looking east</a:t>
            </a:r>
          </a:p>
        </p:txBody>
      </p:sp>
      <p:sp>
        <p:nvSpPr>
          <p:cNvPr id="20" name="TextBox 19">
            <a:extLst>
              <a:ext uri="{FF2B5EF4-FFF2-40B4-BE49-F238E27FC236}">
                <a16:creationId xmlns:a16="http://schemas.microsoft.com/office/drawing/2014/main" id="{238B6838-71E9-64AA-EBDC-CB02AD96E329}"/>
              </a:ext>
            </a:extLst>
          </p:cNvPr>
          <p:cNvSpPr txBox="1"/>
          <p:nvPr/>
        </p:nvSpPr>
        <p:spPr>
          <a:xfrm>
            <a:off x="6755815" y="3650837"/>
            <a:ext cx="2241328" cy="523220"/>
          </a:xfrm>
          <a:prstGeom prst="rect">
            <a:avLst/>
          </a:prstGeom>
          <a:noFill/>
        </p:spPr>
        <p:txBody>
          <a:bodyPr wrap="square" rtlCol="0">
            <a:spAutoFit/>
          </a:bodyPr>
          <a:lstStyle/>
          <a:p>
            <a:r>
              <a:rPr lang="en-US" sz="1400" dirty="0">
                <a:solidFill>
                  <a:schemeClr val="bg1"/>
                </a:solidFill>
                <a:latin typeface="+mj-lt"/>
              </a:rPr>
              <a:t>Profile 224: View from the top of dynamic revetment</a:t>
            </a:r>
          </a:p>
        </p:txBody>
      </p:sp>
      <p:sp>
        <p:nvSpPr>
          <p:cNvPr id="22" name="TextBox 21">
            <a:extLst>
              <a:ext uri="{FF2B5EF4-FFF2-40B4-BE49-F238E27FC236}">
                <a16:creationId xmlns:a16="http://schemas.microsoft.com/office/drawing/2014/main" id="{A570CAF4-B77A-86F9-4D82-CBAFE20FA7E5}"/>
              </a:ext>
            </a:extLst>
          </p:cNvPr>
          <p:cNvSpPr txBox="1"/>
          <p:nvPr/>
        </p:nvSpPr>
        <p:spPr>
          <a:xfrm>
            <a:off x="221125" y="1013382"/>
            <a:ext cx="4439248" cy="4196020"/>
          </a:xfrm>
          <a:prstGeom prst="rect">
            <a:avLst/>
          </a:prstGeom>
          <a:noFill/>
        </p:spPr>
        <p:txBody>
          <a:bodyPr wrap="square">
            <a:spAutoFit/>
          </a:bodyPr>
          <a:lstStyle/>
          <a:p>
            <a:pPr algn="ctr"/>
            <a:r>
              <a:rPr lang="en-US" sz="3200" b="1" dirty="0"/>
              <a:t>Observations</a:t>
            </a:r>
          </a:p>
          <a:p>
            <a:pPr marL="285750" indent="-285750">
              <a:buFont typeface="Arial" panose="020B0604020202020204" pitchFamily="34" charset="0"/>
              <a:buChar char="•"/>
            </a:pPr>
            <a:endParaRPr lang="en-US" dirty="0"/>
          </a:p>
          <a:p>
            <a:pPr marL="285750" indent="-285750">
              <a:lnSpc>
                <a:spcPts val="2000"/>
              </a:lnSpc>
              <a:buFont typeface="Arial" panose="020B0604020202020204" pitchFamily="34" charset="0"/>
              <a:buChar char="•"/>
            </a:pPr>
            <a:r>
              <a:rPr lang="en-US" sz="2000" dirty="0"/>
              <a:t>200 m long dynamically stable area</a:t>
            </a:r>
          </a:p>
          <a:p>
            <a:pPr marL="285750" indent="-285750">
              <a:lnSpc>
                <a:spcPts val="2000"/>
              </a:lnSpc>
              <a:buFont typeface="Arial" panose="020B0604020202020204" pitchFamily="34" charset="0"/>
              <a:buChar char="•"/>
            </a:pPr>
            <a:endParaRPr lang="en-US" sz="2000" dirty="0"/>
          </a:p>
          <a:p>
            <a:pPr marL="285750" indent="-285750">
              <a:lnSpc>
                <a:spcPts val="2000"/>
              </a:lnSpc>
              <a:buFont typeface="Arial" panose="020B0604020202020204" pitchFamily="34" charset="0"/>
              <a:buChar char="•"/>
            </a:pPr>
            <a:r>
              <a:rPr lang="en-US" sz="2000" dirty="0"/>
              <a:t>Eddy current dominates hydrodynamics</a:t>
            </a:r>
          </a:p>
          <a:p>
            <a:pPr marL="285750" indent="-285750">
              <a:lnSpc>
                <a:spcPts val="2000"/>
              </a:lnSpc>
              <a:buFont typeface="Arial" panose="020B0604020202020204" pitchFamily="34" charset="0"/>
              <a:buChar char="•"/>
            </a:pPr>
            <a:endParaRPr lang="en-US" sz="2000" dirty="0"/>
          </a:p>
          <a:p>
            <a:pPr marL="285750" indent="-285750">
              <a:lnSpc>
                <a:spcPts val="2000"/>
              </a:lnSpc>
              <a:buFont typeface="Arial" panose="020B0604020202020204" pitchFamily="34" charset="0"/>
              <a:buChar char="•"/>
            </a:pPr>
            <a:r>
              <a:rPr lang="en-US" sz="2000" dirty="0"/>
              <a:t>Depositional zone for large wood ~20-30 feet long and 3 feet diameter stem</a:t>
            </a:r>
          </a:p>
          <a:p>
            <a:pPr marL="285750" indent="-285750">
              <a:lnSpc>
                <a:spcPts val="2000"/>
              </a:lnSpc>
              <a:buFont typeface="Arial" panose="020B0604020202020204" pitchFamily="34" charset="0"/>
              <a:buChar char="•"/>
            </a:pPr>
            <a:endParaRPr lang="en-US" sz="2000" dirty="0"/>
          </a:p>
          <a:p>
            <a:pPr marL="285750" indent="-285750">
              <a:lnSpc>
                <a:spcPts val="2000"/>
              </a:lnSpc>
              <a:buFont typeface="Arial" panose="020B0604020202020204" pitchFamily="34" charset="0"/>
              <a:buChar char="•"/>
            </a:pPr>
            <a:r>
              <a:rPr lang="en-US" sz="2000" dirty="0"/>
              <a:t>Narrow backshore zone of dune grass in western half</a:t>
            </a:r>
          </a:p>
          <a:p>
            <a:pPr marL="285750" indent="-285750">
              <a:lnSpc>
                <a:spcPts val="2000"/>
              </a:lnSpc>
              <a:buFont typeface="Arial" panose="020B0604020202020204" pitchFamily="34" charset="0"/>
              <a:buChar char="•"/>
            </a:pPr>
            <a:endParaRPr lang="en-US" sz="2000" dirty="0"/>
          </a:p>
          <a:p>
            <a:pPr marL="285750" indent="-285750">
              <a:lnSpc>
                <a:spcPts val="2000"/>
              </a:lnSpc>
              <a:buFont typeface="Arial" panose="020B0604020202020204" pitchFamily="34" charset="0"/>
              <a:buChar char="•"/>
            </a:pPr>
            <a:r>
              <a:rPr lang="en-US" sz="2000" dirty="0"/>
              <a:t>Transition to stable dune</a:t>
            </a:r>
          </a:p>
        </p:txBody>
      </p:sp>
      <p:pic>
        <p:nvPicPr>
          <p:cNvPr id="3" name="Picture 2" descr="A picture containing sky, outdoor, ground, nature&#10;&#10;Description automatically generated">
            <a:extLst>
              <a:ext uri="{FF2B5EF4-FFF2-40B4-BE49-F238E27FC236}">
                <a16:creationId xmlns:a16="http://schemas.microsoft.com/office/drawing/2014/main" id="{E7850ED3-A662-F523-384E-6FD2597BEF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7015" y="3837800"/>
            <a:ext cx="3657600" cy="2743200"/>
          </a:xfrm>
          <a:prstGeom prst="rect">
            <a:avLst/>
          </a:prstGeom>
          <a:ln w="12700">
            <a:solidFill>
              <a:schemeClr val="tx1"/>
            </a:solidFill>
          </a:ln>
        </p:spPr>
      </p:pic>
      <p:grpSp>
        <p:nvGrpSpPr>
          <p:cNvPr id="2" name="Group 1">
            <a:extLst>
              <a:ext uri="{FF2B5EF4-FFF2-40B4-BE49-F238E27FC236}">
                <a16:creationId xmlns:a16="http://schemas.microsoft.com/office/drawing/2014/main" id="{70C03593-692F-F6E9-6177-978FE5D681CB}"/>
              </a:ext>
            </a:extLst>
          </p:cNvPr>
          <p:cNvGrpSpPr/>
          <p:nvPr/>
        </p:nvGrpSpPr>
        <p:grpSpPr>
          <a:xfrm>
            <a:off x="4912453" y="958761"/>
            <a:ext cx="3657600" cy="3229190"/>
            <a:chOff x="4660373" y="872547"/>
            <a:chExt cx="3657600" cy="3229190"/>
          </a:xfrm>
        </p:grpSpPr>
        <p:pic>
          <p:nvPicPr>
            <p:cNvPr id="9" name="Picture 8" descr="A picture containing outdoor, sky, ground, nature&#10;&#10;Description automatically generated">
              <a:extLst>
                <a:ext uri="{FF2B5EF4-FFF2-40B4-BE49-F238E27FC236}">
                  <a16:creationId xmlns:a16="http://schemas.microsoft.com/office/drawing/2014/main" id="{7EA03542-719A-590F-0CC5-FEF8D53B3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373" y="872547"/>
              <a:ext cx="3657600" cy="2743200"/>
            </a:xfrm>
            <a:prstGeom prst="rect">
              <a:avLst/>
            </a:prstGeom>
            <a:ln w="12700">
              <a:solidFill>
                <a:schemeClr val="tx1"/>
              </a:solidFill>
            </a:ln>
          </p:spPr>
        </p:pic>
        <p:sp>
          <p:nvSpPr>
            <p:cNvPr id="12" name="TextBox 11">
              <a:extLst>
                <a:ext uri="{FF2B5EF4-FFF2-40B4-BE49-F238E27FC236}">
                  <a16:creationId xmlns:a16="http://schemas.microsoft.com/office/drawing/2014/main" id="{FA161138-2A02-4459-8C73-6581B4A43EED}"/>
                </a:ext>
              </a:extLst>
            </p:cNvPr>
            <p:cNvSpPr txBox="1"/>
            <p:nvPr/>
          </p:nvSpPr>
          <p:spPr>
            <a:xfrm>
              <a:off x="4660373" y="946085"/>
              <a:ext cx="3657600" cy="307777"/>
            </a:xfrm>
            <a:prstGeom prst="rect">
              <a:avLst/>
            </a:prstGeom>
            <a:noFill/>
          </p:spPr>
          <p:txBody>
            <a:bodyPr wrap="square" rtlCol="0">
              <a:spAutoFit/>
            </a:bodyPr>
            <a:lstStyle/>
            <a:p>
              <a:r>
                <a:rPr lang="en-US" sz="1400" dirty="0">
                  <a:solidFill>
                    <a:schemeClr val="bg1"/>
                  </a:solidFill>
                  <a:latin typeface="+mj-lt"/>
                </a:rPr>
                <a:t>Profile 223 to 222: large wood + dune grass</a:t>
              </a:r>
            </a:p>
          </p:txBody>
        </p:sp>
        <p:sp>
          <p:nvSpPr>
            <p:cNvPr id="14" name="TextBox 13">
              <a:extLst>
                <a:ext uri="{FF2B5EF4-FFF2-40B4-BE49-F238E27FC236}">
                  <a16:creationId xmlns:a16="http://schemas.microsoft.com/office/drawing/2014/main" id="{1437BD6F-E6F5-20AB-21D3-2541C9BF6F90}"/>
                </a:ext>
              </a:extLst>
            </p:cNvPr>
            <p:cNvSpPr txBox="1"/>
            <p:nvPr/>
          </p:nvSpPr>
          <p:spPr>
            <a:xfrm>
              <a:off x="4660373" y="3793960"/>
              <a:ext cx="3657599" cy="307777"/>
            </a:xfrm>
            <a:prstGeom prst="rect">
              <a:avLst/>
            </a:prstGeom>
            <a:noFill/>
          </p:spPr>
          <p:txBody>
            <a:bodyPr wrap="square" rtlCol="0">
              <a:spAutoFit/>
            </a:bodyPr>
            <a:lstStyle/>
            <a:p>
              <a:r>
                <a:rPr lang="en-US" sz="1400" dirty="0">
                  <a:solidFill>
                    <a:schemeClr val="bg1"/>
                  </a:solidFill>
                  <a:latin typeface="+mj-lt"/>
                </a:rPr>
                <a:t>Profile 222 to 221: large wood only</a:t>
              </a:r>
            </a:p>
          </p:txBody>
        </p:sp>
      </p:grpSp>
    </p:spTree>
    <p:extLst>
      <p:ext uri="{BB962C8B-B14F-4D97-AF65-F5344CB8AC3E}">
        <p14:creationId xmlns:p14="http://schemas.microsoft.com/office/powerpoint/2010/main" val="2380974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0" y="210036"/>
            <a:ext cx="9144000" cy="662511"/>
          </a:xfrm>
        </p:spPr>
        <p:txBody>
          <a:bodyPr>
            <a:normAutofit/>
          </a:bodyPr>
          <a:lstStyle/>
          <a:p>
            <a:r>
              <a:rPr lang="en-US" dirty="0"/>
              <a:t>Zone 3: Active Revetment</a:t>
            </a:r>
          </a:p>
        </p:txBody>
      </p:sp>
      <p:cxnSp>
        <p:nvCxnSpPr>
          <p:cNvPr id="25" name="Straight Arrow Connector 24">
            <a:extLst>
              <a:ext uri="{FF2B5EF4-FFF2-40B4-BE49-F238E27FC236}">
                <a16:creationId xmlns:a16="http://schemas.microsoft.com/office/drawing/2014/main" id="{4C201E37-487A-10AB-DB3F-A411D8A5F618}"/>
              </a:ext>
            </a:extLst>
          </p:cNvPr>
          <p:cNvCxnSpPr>
            <a:cxnSpLocks/>
          </p:cNvCxnSpPr>
          <p:nvPr/>
        </p:nvCxnSpPr>
        <p:spPr>
          <a:xfrm>
            <a:off x="2662299" y="1926140"/>
            <a:ext cx="613638" cy="443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1C6B1F38-93E1-FFEE-AD35-3BF914E81FA0}"/>
              </a:ext>
            </a:extLst>
          </p:cNvPr>
          <p:cNvCxnSpPr>
            <a:cxnSpLocks/>
          </p:cNvCxnSpPr>
          <p:nvPr/>
        </p:nvCxnSpPr>
        <p:spPr>
          <a:xfrm>
            <a:off x="221125" y="1412178"/>
            <a:ext cx="1885971" cy="13889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5" name="Straight Arrow Connector 34">
            <a:extLst>
              <a:ext uri="{FF2B5EF4-FFF2-40B4-BE49-F238E27FC236}">
                <a16:creationId xmlns:a16="http://schemas.microsoft.com/office/drawing/2014/main" id="{00267071-C460-769F-AC82-23443B9EFA20}"/>
              </a:ext>
            </a:extLst>
          </p:cNvPr>
          <p:cNvCxnSpPr>
            <a:cxnSpLocks/>
          </p:cNvCxnSpPr>
          <p:nvPr/>
        </p:nvCxnSpPr>
        <p:spPr>
          <a:xfrm>
            <a:off x="2764618" y="2948801"/>
            <a:ext cx="813469" cy="6213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9" name="Straight Arrow Connector 38">
            <a:extLst>
              <a:ext uri="{FF2B5EF4-FFF2-40B4-BE49-F238E27FC236}">
                <a16:creationId xmlns:a16="http://schemas.microsoft.com/office/drawing/2014/main" id="{3430200C-1045-FB39-5AC6-FC4817A4976B}"/>
              </a:ext>
            </a:extLst>
          </p:cNvPr>
          <p:cNvCxnSpPr>
            <a:cxnSpLocks/>
          </p:cNvCxnSpPr>
          <p:nvPr/>
        </p:nvCxnSpPr>
        <p:spPr>
          <a:xfrm>
            <a:off x="4721857" y="2986395"/>
            <a:ext cx="1663041" cy="1222092"/>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F703CC4A-AD46-2AAD-9BD9-AEE323A39744}"/>
              </a:ext>
            </a:extLst>
          </p:cNvPr>
          <p:cNvCxnSpPr>
            <a:cxnSpLocks/>
          </p:cNvCxnSpPr>
          <p:nvPr/>
        </p:nvCxnSpPr>
        <p:spPr>
          <a:xfrm>
            <a:off x="5953989" y="4734551"/>
            <a:ext cx="1064004" cy="808037"/>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61827C2A-F6DE-D492-B84A-52A2E9776D65}"/>
              </a:ext>
            </a:extLst>
          </p:cNvPr>
          <p:cNvCxnSpPr>
            <a:cxnSpLocks/>
          </p:cNvCxnSpPr>
          <p:nvPr/>
        </p:nvCxnSpPr>
        <p:spPr>
          <a:xfrm>
            <a:off x="7701881" y="4596051"/>
            <a:ext cx="1025438" cy="868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pic>
        <p:nvPicPr>
          <p:cNvPr id="3" name="Picture 2">
            <a:extLst>
              <a:ext uri="{FF2B5EF4-FFF2-40B4-BE49-F238E27FC236}">
                <a16:creationId xmlns:a16="http://schemas.microsoft.com/office/drawing/2014/main" id="{079F2D52-059C-933C-0B44-6B2136558A30}"/>
              </a:ext>
            </a:extLst>
          </p:cNvPr>
          <p:cNvPicPr>
            <a:picLocks noChangeAspect="1"/>
          </p:cNvPicPr>
          <p:nvPr/>
        </p:nvPicPr>
        <p:blipFill rotWithShape="1">
          <a:blip r:embed="rId2"/>
          <a:srcRect t="11288" b="-4830"/>
          <a:stretch/>
        </p:blipFill>
        <p:spPr>
          <a:xfrm>
            <a:off x="0" y="872547"/>
            <a:ext cx="9144000" cy="6415135"/>
          </a:xfrm>
          <a:prstGeom prst="rect">
            <a:avLst/>
          </a:prstGeom>
        </p:spPr>
      </p:pic>
    </p:spTree>
    <p:extLst>
      <p:ext uri="{BB962C8B-B14F-4D97-AF65-F5344CB8AC3E}">
        <p14:creationId xmlns:p14="http://schemas.microsoft.com/office/powerpoint/2010/main" val="1674064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0" y="216056"/>
            <a:ext cx="9144000" cy="662511"/>
          </a:xfrm>
        </p:spPr>
        <p:txBody>
          <a:bodyPr>
            <a:normAutofit/>
          </a:bodyPr>
          <a:lstStyle/>
          <a:p>
            <a:r>
              <a:rPr lang="en-US" dirty="0"/>
              <a:t>Zone 4: Erosive Revetment</a:t>
            </a:r>
          </a:p>
        </p:txBody>
      </p:sp>
      <p:cxnSp>
        <p:nvCxnSpPr>
          <p:cNvPr id="25" name="Straight Arrow Connector 24">
            <a:extLst>
              <a:ext uri="{FF2B5EF4-FFF2-40B4-BE49-F238E27FC236}">
                <a16:creationId xmlns:a16="http://schemas.microsoft.com/office/drawing/2014/main" id="{4C201E37-487A-10AB-DB3F-A411D8A5F618}"/>
              </a:ext>
            </a:extLst>
          </p:cNvPr>
          <p:cNvCxnSpPr>
            <a:cxnSpLocks/>
          </p:cNvCxnSpPr>
          <p:nvPr/>
        </p:nvCxnSpPr>
        <p:spPr>
          <a:xfrm>
            <a:off x="2662299" y="1926140"/>
            <a:ext cx="613638" cy="443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1C6B1F38-93E1-FFEE-AD35-3BF914E81FA0}"/>
              </a:ext>
            </a:extLst>
          </p:cNvPr>
          <p:cNvCxnSpPr>
            <a:cxnSpLocks/>
          </p:cNvCxnSpPr>
          <p:nvPr/>
        </p:nvCxnSpPr>
        <p:spPr>
          <a:xfrm>
            <a:off x="221125" y="1412178"/>
            <a:ext cx="1885971" cy="13889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5" name="Straight Arrow Connector 34">
            <a:extLst>
              <a:ext uri="{FF2B5EF4-FFF2-40B4-BE49-F238E27FC236}">
                <a16:creationId xmlns:a16="http://schemas.microsoft.com/office/drawing/2014/main" id="{00267071-C460-769F-AC82-23443B9EFA20}"/>
              </a:ext>
            </a:extLst>
          </p:cNvPr>
          <p:cNvCxnSpPr>
            <a:cxnSpLocks/>
          </p:cNvCxnSpPr>
          <p:nvPr/>
        </p:nvCxnSpPr>
        <p:spPr>
          <a:xfrm>
            <a:off x="2764618" y="2948801"/>
            <a:ext cx="813469" cy="6213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9" name="Straight Arrow Connector 38">
            <a:extLst>
              <a:ext uri="{FF2B5EF4-FFF2-40B4-BE49-F238E27FC236}">
                <a16:creationId xmlns:a16="http://schemas.microsoft.com/office/drawing/2014/main" id="{3430200C-1045-FB39-5AC6-FC4817A4976B}"/>
              </a:ext>
            </a:extLst>
          </p:cNvPr>
          <p:cNvCxnSpPr>
            <a:cxnSpLocks/>
          </p:cNvCxnSpPr>
          <p:nvPr/>
        </p:nvCxnSpPr>
        <p:spPr>
          <a:xfrm>
            <a:off x="4721857" y="2986395"/>
            <a:ext cx="1663041" cy="1222092"/>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F703CC4A-AD46-2AAD-9BD9-AEE323A39744}"/>
              </a:ext>
            </a:extLst>
          </p:cNvPr>
          <p:cNvCxnSpPr>
            <a:cxnSpLocks/>
          </p:cNvCxnSpPr>
          <p:nvPr/>
        </p:nvCxnSpPr>
        <p:spPr>
          <a:xfrm>
            <a:off x="5953989" y="4734551"/>
            <a:ext cx="1064004" cy="808037"/>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61827C2A-F6DE-D492-B84A-52A2E9776D65}"/>
              </a:ext>
            </a:extLst>
          </p:cNvPr>
          <p:cNvCxnSpPr>
            <a:cxnSpLocks/>
          </p:cNvCxnSpPr>
          <p:nvPr/>
        </p:nvCxnSpPr>
        <p:spPr>
          <a:xfrm>
            <a:off x="7701881" y="4596051"/>
            <a:ext cx="1025438" cy="868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pic>
        <p:nvPicPr>
          <p:cNvPr id="1026" name="Picture 2">
            <a:extLst>
              <a:ext uri="{FF2B5EF4-FFF2-40B4-BE49-F238E27FC236}">
                <a16:creationId xmlns:a16="http://schemas.microsoft.com/office/drawing/2014/main" id="{7A83D98B-3B9A-A5F7-7DB3-548C167E003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023"/>
          <a:stretch/>
        </p:blipFill>
        <p:spPr bwMode="auto">
          <a:xfrm>
            <a:off x="0" y="891249"/>
            <a:ext cx="9144000" cy="596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313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0" y="210036"/>
            <a:ext cx="9144000" cy="662511"/>
          </a:xfrm>
        </p:spPr>
        <p:txBody>
          <a:bodyPr>
            <a:normAutofit/>
          </a:bodyPr>
          <a:lstStyle/>
          <a:p>
            <a:r>
              <a:rPr lang="en-US" dirty="0"/>
              <a:t>Zone 5: Dynamically Stable</a:t>
            </a:r>
          </a:p>
        </p:txBody>
      </p:sp>
      <p:cxnSp>
        <p:nvCxnSpPr>
          <p:cNvPr id="25" name="Straight Arrow Connector 24">
            <a:extLst>
              <a:ext uri="{FF2B5EF4-FFF2-40B4-BE49-F238E27FC236}">
                <a16:creationId xmlns:a16="http://schemas.microsoft.com/office/drawing/2014/main" id="{4C201E37-487A-10AB-DB3F-A411D8A5F618}"/>
              </a:ext>
            </a:extLst>
          </p:cNvPr>
          <p:cNvCxnSpPr>
            <a:cxnSpLocks/>
          </p:cNvCxnSpPr>
          <p:nvPr/>
        </p:nvCxnSpPr>
        <p:spPr>
          <a:xfrm>
            <a:off x="2662299" y="1926140"/>
            <a:ext cx="613638" cy="443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1C6B1F38-93E1-FFEE-AD35-3BF914E81FA0}"/>
              </a:ext>
            </a:extLst>
          </p:cNvPr>
          <p:cNvCxnSpPr>
            <a:cxnSpLocks/>
          </p:cNvCxnSpPr>
          <p:nvPr/>
        </p:nvCxnSpPr>
        <p:spPr>
          <a:xfrm>
            <a:off x="221125" y="1412178"/>
            <a:ext cx="1885971" cy="13889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5" name="Straight Arrow Connector 34">
            <a:extLst>
              <a:ext uri="{FF2B5EF4-FFF2-40B4-BE49-F238E27FC236}">
                <a16:creationId xmlns:a16="http://schemas.microsoft.com/office/drawing/2014/main" id="{00267071-C460-769F-AC82-23443B9EFA20}"/>
              </a:ext>
            </a:extLst>
          </p:cNvPr>
          <p:cNvCxnSpPr>
            <a:cxnSpLocks/>
          </p:cNvCxnSpPr>
          <p:nvPr/>
        </p:nvCxnSpPr>
        <p:spPr>
          <a:xfrm>
            <a:off x="2764618" y="2948801"/>
            <a:ext cx="813469" cy="6213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9" name="Straight Arrow Connector 38">
            <a:extLst>
              <a:ext uri="{FF2B5EF4-FFF2-40B4-BE49-F238E27FC236}">
                <a16:creationId xmlns:a16="http://schemas.microsoft.com/office/drawing/2014/main" id="{3430200C-1045-FB39-5AC6-FC4817A4976B}"/>
              </a:ext>
            </a:extLst>
          </p:cNvPr>
          <p:cNvCxnSpPr>
            <a:cxnSpLocks/>
          </p:cNvCxnSpPr>
          <p:nvPr/>
        </p:nvCxnSpPr>
        <p:spPr>
          <a:xfrm>
            <a:off x="4721857" y="2986395"/>
            <a:ext cx="1663041" cy="1222092"/>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F703CC4A-AD46-2AAD-9BD9-AEE323A39744}"/>
              </a:ext>
            </a:extLst>
          </p:cNvPr>
          <p:cNvCxnSpPr>
            <a:cxnSpLocks/>
          </p:cNvCxnSpPr>
          <p:nvPr/>
        </p:nvCxnSpPr>
        <p:spPr>
          <a:xfrm>
            <a:off x="5953989" y="4734551"/>
            <a:ext cx="1064004" cy="808037"/>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61827C2A-F6DE-D492-B84A-52A2E9776D65}"/>
              </a:ext>
            </a:extLst>
          </p:cNvPr>
          <p:cNvCxnSpPr>
            <a:cxnSpLocks/>
          </p:cNvCxnSpPr>
          <p:nvPr/>
        </p:nvCxnSpPr>
        <p:spPr>
          <a:xfrm>
            <a:off x="7701881" y="4596051"/>
            <a:ext cx="1025438" cy="868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pic>
        <p:nvPicPr>
          <p:cNvPr id="7" name="Picture 6" descr="A picture containing outdoor, sky, rock, ground&#10;&#10;Description automatically generated">
            <a:extLst>
              <a:ext uri="{FF2B5EF4-FFF2-40B4-BE49-F238E27FC236}">
                <a16:creationId xmlns:a16="http://schemas.microsoft.com/office/drawing/2014/main" id="{7ED24F23-D7EB-D93A-73EA-822597957C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2547"/>
            <a:ext cx="9144000" cy="6858000"/>
          </a:xfrm>
          <a:prstGeom prst="rect">
            <a:avLst/>
          </a:prstGeom>
        </p:spPr>
      </p:pic>
    </p:spTree>
    <p:extLst>
      <p:ext uri="{BB962C8B-B14F-4D97-AF65-F5344CB8AC3E}">
        <p14:creationId xmlns:p14="http://schemas.microsoft.com/office/powerpoint/2010/main" val="2973440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0" y="210036"/>
            <a:ext cx="9144000" cy="662511"/>
          </a:xfrm>
        </p:spPr>
        <p:txBody>
          <a:bodyPr>
            <a:normAutofit/>
          </a:bodyPr>
          <a:lstStyle/>
          <a:p>
            <a:r>
              <a:rPr lang="en-US" dirty="0"/>
              <a:t>Zone 5: Cobble Berm Development</a:t>
            </a:r>
          </a:p>
        </p:txBody>
      </p:sp>
      <p:cxnSp>
        <p:nvCxnSpPr>
          <p:cNvPr id="25" name="Straight Arrow Connector 24">
            <a:extLst>
              <a:ext uri="{FF2B5EF4-FFF2-40B4-BE49-F238E27FC236}">
                <a16:creationId xmlns:a16="http://schemas.microsoft.com/office/drawing/2014/main" id="{4C201E37-487A-10AB-DB3F-A411D8A5F618}"/>
              </a:ext>
            </a:extLst>
          </p:cNvPr>
          <p:cNvCxnSpPr>
            <a:cxnSpLocks/>
          </p:cNvCxnSpPr>
          <p:nvPr/>
        </p:nvCxnSpPr>
        <p:spPr>
          <a:xfrm>
            <a:off x="2662299" y="1926140"/>
            <a:ext cx="613638" cy="443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1C6B1F38-93E1-FFEE-AD35-3BF914E81FA0}"/>
              </a:ext>
            </a:extLst>
          </p:cNvPr>
          <p:cNvCxnSpPr>
            <a:cxnSpLocks/>
          </p:cNvCxnSpPr>
          <p:nvPr/>
        </p:nvCxnSpPr>
        <p:spPr>
          <a:xfrm>
            <a:off x="221125" y="1412178"/>
            <a:ext cx="1885971" cy="13889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5" name="Straight Arrow Connector 34">
            <a:extLst>
              <a:ext uri="{FF2B5EF4-FFF2-40B4-BE49-F238E27FC236}">
                <a16:creationId xmlns:a16="http://schemas.microsoft.com/office/drawing/2014/main" id="{00267071-C460-769F-AC82-23443B9EFA20}"/>
              </a:ext>
            </a:extLst>
          </p:cNvPr>
          <p:cNvCxnSpPr>
            <a:cxnSpLocks/>
          </p:cNvCxnSpPr>
          <p:nvPr/>
        </p:nvCxnSpPr>
        <p:spPr>
          <a:xfrm>
            <a:off x="2764618" y="2948801"/>
            <a:ext cx="813469" cy="6213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9" name="Straight Arrow Connector 38">
            <a:extLst>
              <a:ext uri="{FF2B5EF4-FFF2-40B4-BE49-F238E27FC236}">
                <a16:creationId xmlns:a16="http://schemas.microsoft.com/office/drawing/2014/main" id="{3430200C-1045-FB39-5AC6-FC4817A4976B}"/>
              </a:ext>
            </a:extLst>
          </p:cNvPr>
          <p:cNvCxnSpPr>
            <a:cxnSpLocks/>
          </p:cNvCxnSpPr>
          <p:nvPr/>
        </p:nvCxnSpPr>
        <p:spPr>
          <a:xfrm>
            <a:off x="4721857" y="2986395"/>
            <a:ext cx="1663041" cy="1222092"/>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F703CC4A-AD46-2AAD-9BD9-AEE323A39744}"/>
              </a:ext>
            </a:extLst>
          </p:cNvPr>
          <p:cNvCxnSpPr>
            <a:cxnSpLocks/>
          </p:cNvCxnSpPr>
          <p:nvPr/>
        </p:nvCxnSpPr>
        <p:spPr>
          <a:xfrm>
            <a:off x="5953989" y="4734551"/>
            <a:ext cx="1064004" cy="808037"/>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61827C2A-F6DE-D492-B84A-52A2E9776D65}"/>
              </a:ext>
            </a:extLst>
          </p:cNvPr>
          <p:cNvCxnSpPr>
            <a:cxnSpLocks/>
          </p:cNvCxnSpPr>
          <p:nvPr/>
        </p:nvCxnSpPr>
        <p:spPr>
          <a:xfrm>
            <a:off x="7701881" y="4596051"/>
            <a:ext cx="1025438" cy="868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pic>
        <p:nvPicPr>
          <p:cNvPr id="1028" name="Picture 4">
            <a:extLst>
              <a:ext uri="{FF2B5EF4-FFF2-40B4-BE49-F238E27FC236}">
                <a16:creationId xmlns:a16="http://schemas.microsoft.com/office/drawing/2014/main" id="{DE5DB49C-605E-596D-5EE3-3CC2B885247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05"/>
          <a:stretch/>
        </p:blipFill>
        <p:spPr bwMode="auto">
          <a:xfrm>
            <a:off x="0" y="872547"/>
            <a:ext cx="9143999" cy="648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561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0" y="212118"/>
            <a:ext cx="9144000" cy="662511"/>
          </a:xfrm>
        </p:spPr>
        <p:txBody>
          <a:bodyPr>
            <a:normAutofit/>
          </a:bodyPr>
          <a:lstStyle/>
          <a:p>
            <a:r>
              <a:rPr lang="en-US" dirty="0"/>
              <a:t>Zone 6: Spit Growth</a:t>
            </a:r>
          </a:p>
        </p:txBody>
      </p:sp>
      <p:cxnSp>
        <p:nvCxnSpPr>
          <p:cNvPr id="25" name="Straight Arrow Connector 24">
            <a:extLst>
              <a:ext uri="{FF2B5EF4-FFF2-40B4-BE49-F238E27FC236}">
                <a16:creationId xmlns:a16="http://schemas.microsoft.com/office/drawing/2014/main" id="{4C201E37-487A-10AB-DB3F-A411D8A5F618}"/>
              </a:ext>
            </a:extLst>
          </p:cNvPr>
          <p:cNvCxnSpPr>
            <a:cxnSpLocks/>
          </p:cNvCxnSpPr>
          <p:nvPr/>
        </p:nvCxnSpPr>
        <p:spPr>
          <a:xfrm>
            <a:off x="2662299" y="1926140"/>
            <a:ext cx="613638" cy="443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1C6B1F38-93E1-FFEE-AD35-3BF914E81FA0}"/>
              </a:ext>
            </a:extLst>
          </p:cNvPr>
          <p:cNvCxnSpPr>
            <a:cxnSpLocks/>
          </p:cNvCxnSpPr>
          <p:nvPr/>
        </p:nvCxnSpPr>
        <p:spPr>
          <a:xfrm>
            <a:off x="221125" y="1412178"/>
            <a:ext cx="1885971" cy="13889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5" name="Straight Arrow Connector 34">
            <a:extLst>
              <a:ext uri="{FF2B5EF4-FFF2-40B4-BE49-F238E27FC236}">
                <a16:creationId xmlns:a16="http://schemas.microsoft.com/office/drawing/2014/main" id="{00267071-C460-769F-AC82-23443B9EFA20}"/>
              </a:ext>
            </a:extLst>
          </p:cNvPr>
          <p:cNvCxnSpPr>
            <a:cxnSpLocks/>
          </p:cNvCxnSpPr>
          <p:nvPr/>
        </p:nvCxnSpPr>
        <p:spPr>
          <a:xfrm>
            <a:off x="2764618" y="2948801"/>
            <a:ext cx="813469" cy="6213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9" name="Straight Arrow Connector 38">
            <a:extLst>
              <a:ext uri="{FF2B5EF4-FFF2-40B4-BE49-F238E27FC236}">
                <a16:creationId xmlns:a16="http://schemas.microsoft.com/office/drawing/2014/main" id="{3430200C-1045-FB39-5AC6-FC4817A4976B}"/>
              </a:ext>
            </a:extLst>
          </p:cNvPr>
          <p:cNvCxnSpPr>
            <a:cxnSpLocks/>
          </p:cNvCxnSpPr>
          <p:nvPr/>
        </p:nvCxnSpPr>
        <p:spPr>
          <a:xfrm>
            <a:off x="4721857" y="2986395"/>
            <a:ext cx="1663041" cy="1222092"/>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F703CC4A-AD46-2AAD-9BD9-AEE323A39744}"/>
              </a:ext>
            </a:extLst>
          </p:cNvPr>
          <p:cNvCxnSpPr>
            <a:cxnSpLocks/>
          </p:cNvCxnSpPr>
          <p:nvPr/>
        </p:nvCxnSpPr>
        <p:spPr>
          <a:xfrm>
            <a:off x="5953989" y="4734551"/>
            <a:ext cx="1064004" cy="808037"/>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61827C2A-F6DE-D492-B84A-52A2E9776D65}"/>
              </a:ext>
            </a:extLst>
          </p:cNvPr>
          <p:cNvCxnSpPr>
            <a:cxnSpLocks/>
          </p:cNvCxnSpPr>
          <p:nvPr/>
        </p:nvCxnSpPr>
        <p:spPr>
          <a:xfrm>
            <a:off x="7701881" y="4596051"/>
            <a:ext cx="1025438" cy="868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graphicFrame>
        <p:nvGraphicFramePr>
          <p:cNvPr id="2" name="Table 2">
            <a:extLst>
              <a:ext uri="{FF2B5EF4-FFF2-40B4-BE49-F238E27FC236}">
                <a16:creationId xmlns:a16="http://schemas.microsoft.com/office/drawing/2014/main" id="{3BEA8C2E-06BB-A668-65B2-395582616746}"/>
              </a:ext>
            </a:extLst>
          </p:cNvPr>
          <p:cNvGraphicFramePr>
            <a:graphicFrameLocks noGrp="1"/>
          </p:cNvGraphicFramePr>
          <p:nvPr>
            <p:extLst>
              <p:ext uri="{D42A27DB-BD31-4B8C-83A1-F6EECF244321}">
                <p14:modId xmlns:p14="http://schemas.microsoft.com/office/powerpoint/2010/main" val="3795697370"/>
              </p:ext>
            </p:extLst>
          </p:nvPr>
        </p:nvGraphicFramePr>
        <p:xfrm>
          <a:off x="4843894" y="889588"/>
          <a:ext cx="3400777" cy="3757490"/>
        </p:xfrm>
        <a:graphic>
          <a:graphicData uri="http://schemas.openxmlformats.org/drawingml/2006/table">
            <a:tbl>
              <a:tblPr firstRow="1" bandRow="1">
                <a:tableStyleId>{7E9639D4-E3E2-4D34-9284-5A2195B3D0D7}</a:tableStyleId>
              </a:tblPr>
              <a:tblGrid>
                <a:gridCol w="1514222">
                  <a:extLst>
                    <a:ext uri="{9D8B030D-6E8A-4147-A177-3AD203B41FA5}">
                      <a16:colId xmlns:a16="http://schemas.microsoft.com/office/drawing/2014/main" val="1351916837"/>
                    </a:ext>
                  </a:extLst>
                </a:gridCol>
                <a:gridCol w="1886555">
                  <a:extLst>
                    <a:ext uri="{9D8B030D-6E8A-4147-A177-3AD203B41FA5}">
                      <a16:colId xmlns:a16="http://schemas.microsoft.com/office/drawing/2014/main" val="2074343828"/>
                    </a:ext>
                  </a:extLst>
                </a:gridCol>
              </a:tblGrid>
              <a:tr h="559534">
                <a:tc gridSpan="2">
                  <a:txBody>
                    <a:bodyPr/>
                    <a:lstStyle/>
                    <a:p>
                      <a:pPr algn="ctr"/>
                      <a:r>
                        <a:rPr lang="en-US" dirty="0"/>
                        <a:t>Spit Growth</a:t>
                      </a:r>
                    </a:p>
                  </a:txBody>
                  <a:tcPr/>
                </a:tc>
                <a:tc hMerge="1">
                  <a:txBody>
                    <a:bodyPr/>
                    <a:lstStyle/>
                    <a:p>
                      <a:pPr algn="ctr"/>
                      <a:endParaRPr lang="en-US" dirty="0"/>
                    </a:p>
                  </a:txBody>
                  <a:tcPr/>
                </a:tc>
                <a:extLst>
                  <a:ext uri="{0D108BD9-81ED-4DB2-BD59-A6C34878D82A}">
                    <a16:rowId xmlns:a16="http://schemas.microsoft.com/office/drawing/2014/main" val="4085047479"/>
                  </a:ext>
                </a:extLst>
              </a:tr>
              <a:tr h="559534">
                <a:tc>
                  <a:txBody>
                    <a:bodyPr/>
                    <a:lstStyle/>
                    <a:p>
                      <a:pPr algn="ctr"/>
                      <a:r>
                        <a:rPr lang="en-US" dirty="0"/>
                        <a:t>Year</a:t>
                      </a:r>
                    </a:p>
                  </a:txBody>
                  <a:tcPr/>
                </a:tc>
                <a:tc>
                  <a:txBody>
                    <a:bodyPr/>
                    <a:lstStyle/>
                    <a:p>
                      <a:pPr algn="ctr"/>
                      <a:r>
                        <a:rPr lang="en-US" dirty="0"/>
                        <a:t>Length from 2023 vegetation line (m)</a:t>
                      </a:r>
                    </a:p>
                  </a:txBody>
                  <a:tcPr/>
                </a:tc>
                <a:extLst>
                  <a:ext uri="{0D108BD9-81ED-4DB2-BD59-A6C34878D82A}">
                    <a16:rowId xmlns:a16="http://schemas.microsoft.com/office/drawing/2014/main" val="2180128792"/>
                  </a:ext>
                </a:extLst>
              </a:tr>
              <a:tr h="559534">
                <a:tc>
                  <a:txBody>
                    <a:bodyPr/>
                    <a:lstStyle/>
                    <a:p>
                      <a:pPr algn="ctr"/>
                      <a:r>
                        <a:rPr lang="en-US" dirty="0"/>
                        <a:t>2018</a:t>
                      </a:r>
                    </a:p>
                  </a:txBody>
                  <a:tcPr/>
                </a:tc>
                <a:tc>
                  <a:txBody>
                    <a:bodyPr/>
                    <a:lstStyle/>
                    <a:p>
                      <a:pPr algn="ctr"/>
                      <a:r>
                        <a:rPr lang="en-US" dirty="0"/>
                        <a:t>4</a:t>
                      </a:r>
                    </a:p>
                  </a:txBody>
                  <a:tcPr/>
                </a:tc>
                <a:extLst>
                  <a:ext uri="{0D108BD9-81ED-4DB2-BD59-A6C34878D82A}">
                    <a16:rowId xmlns:a16="http://schemas.microsoft.com/office/drawing/2014/main" val="720767207"/>
                  </a:ext>
                </a:extLst>
              </a:tr>
              <a:tr h="604954">
                <a:tc>
                  <a:txBody>
                    <a:bodyPr/>
                    <a:lstStyle/>
                    <a:p>
                      <a:pPr algn="ctr"/>
                      <a:r>
                        <a:rPr lang="en-US" dirty="0"/>
                        <a:t>2019</a:t>
                      </a:r>
                    </a:p>
                  </a:txBody>
                  <a:tcPr/>
                </a:tc>
                <a:tc>
                  <a:txBody>
                    <a:bodyPr/>
                    <a:lstStyle/>
                    <a:p>
                      <a:pPr algn="ctr"/>
                      <a:r>
                        <a:rPr lang="en-US" dirty="0"/>
                        <a:t>63.5</a:t>
                      </a:r>
                    </a:p>
                  </a:txBody>
                  <a:tcPr/>
                </a:tc>
                <a:extLst>
                  <a:ext uri="{0D108BD9-81ED-4DB2-BD59-A6C34878D82A}">
                    <a16:rowId xmlns:a16="http://schemas.microsoft.com/office/drawing/2014/main" val="2483939264"/>
                  </a:ext>
                </a:extLst>
              </a:tr>
              <a:tr h="559534">
                <a:tc>
                  <a:txBody>
                    <a:bodyPr/>
                    <a:lstStyle/>
                    <a:p>
                      <a:pPr algn="ctr"/>
                      <a:r>
                        <a:rPr lang="en-US" dirty="0"/>
                        <a:t>2021</a:t>
                      </a:r>
                    </a:p>
                  </a:txBody>
                  <a:tcPr/>
                </a:tc>
                <a:tc>
                  <a:txBody>
                    <a:bodyPr/>
                    <a:lstStyle/>
                    <a:p>
                      <a:pPr algn="ctr"/>
                      <a:r>
                        <a:rPr lang="en-US" dirty="0"/>
                        <a:t>88.8</a:t>
                      </a:r>
                    </a:p>
                  </a:txBody>
                  <a:tcPr/>
                </a:tc>
                <a:extLst>
                  <a:ext uri="{0D108BD9-81ED-4DB2-BD59-A6C34878D82A}">
                    <a16:rowId xmlns:a16="http://schemas.microsoft.com/office/drawing/2014/main" val="3090639192"/>
                  </a:ext>
                </a:extLst>
              </a:tr>
              <a:tr h="559534">
                <a:tc>
                  <a:txBody>
                    <a:bodyPr/>
                    <a:lstStyle/>
                    <a:p>
                      <a:pPr algn="ctr"/>
                      <a:r>
                        <a:rPr lang="en-US" dirty="0"/>
                        <a:t>2023</a:t>
                      </a:r>
                    </a:p>
                  </a:txBody>
                  <a:tcPr/>
                </a:tc>
                <a:tc>
                  <a:txBody>
                    <a:bodyPr/>
                    <a:lstStyle/>
                    <a:p>
                      <a:pPr algn="ctr"/>
                      <a:r>
                        <a:rPr lang="en-US" dirty="0"/>
                        <a:t>109.4</a:t>
                      </a:r>
                    </a:p>
                  </a:txBody>
                  <a:tcPr/>
                </a:tc>
                <a:extLst>
                  <a:ext uri="{0D108BD9-81ED-4DB2-BD59-A6C34878D82A}">
                    <a16:rowId xmlns:a16="http://schemas.microsoft.com/office/drawing/2014/main" val="1740516556"/>
                  </a:ext>
                </a:extLst>
              </a:tr>
            </a:tbl>
          </a:graphicData>
        </a:graphic>
      </p:graphicFrame>
      <p:pic>
        <p:nvPicPr>
          <p:cNvPr id="4" name="Picture 3" descr="Map&#10;&#10;Description automatically generated">
            <a:extLst>
              <a:ext uri="{FF2B5EF4-FFF2-40B4-BE49-F238E27FC236}">
                <a16:creationId xmlns:a16="http://schemas.microsoft.com/office/drawing/2014/main" id="{4A73717D-F48D-94E0-9374-40E90F0E2D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46" t="2687" r="2251" b="2204"/>
          <a:stretch/>
        </p:blipFill>
        <p:spPr>
          <a:xfrm>
            <a:off x="349362" y="1056162"/>
            <a:ext cx="4072783" cy="5414212"/>
          </a:xfrm>
          <a:prstGeom prst="rect">
            <a:avLst/>
          </a:prstGeom>
          <a:ln>
            <a:solidFill>
              <a:schemeClr val="tx1"/>
            </a:solidFill>
          </a:ln>
        </p:spPr>
      </p:pic>
      <p:sp>
        <p:nvSpPr>
          <p:cNvPr id="11" name="TextBox 10">
            <a:extLst>
              <a:ext uri="{FF2B5EF4-FFF2-40B4-BE49-F238E27FC236}">
                <a16:creationId xmlns:a16="http://schemas.microsoft.com/office/drawing/2014/main" id="{B86A47BE-D89A-B241-7501-4730231A7D62}"/>
              </a:ext>
            </a:extLst>
          </p:cNvPr>
          <p:cNvSpPr txBox="1"/>
          <p:nvPr/>
        </p:nvSpPr>
        <p:spPr>
          <a:xfrm>
            <a:off x="644681" y="4696079"/>
            <a:ext cx="1358538"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3m contour</a:t>
            </a:r>
          </a:p>
        </p:txBody>
      </p:sp>
      <p:cxnSp>
        <p:nvCxnSpPr>
          <p:cNvPr id="5" name="Straight Arrow Connector 4">
            <a:extLst>
              <a:ext uri="{FF2B5EF4-FFF2-40B4-BE49-F238E27FC236}">
                <a16:creationId xmlns:a16="http://schemas.microsoft.com/office/drawing/2014/main" id="{8AFEEC09-89F3-4186-0630-0314510E9FA4}"/>
              </a:ext>
            </a:extLst>
          </p:cNvPr>
          <p:cNvCxnSpPr>
            <a:cxnSpLocks/>
          </p:cNvCxnSpPr>
          <p:nvPr/>
        </p:nvCxnSpPr>
        <p:spPr>
          <a:xfrm>
            <a:off x="1957519" y="3056586"/>
            <a:ext cx="1242881" cy="929005"/>
          </a:xfrm>
          <a:prstGeom prst="straightConnector1">
            <a:avLst/>
          </a:prstGeom>
          <a:ln w="38100">
            <a:solidFill>
              <a:schemeClr val="bg1"/>
            </a:solidFill>
            <a:tailEnd type="triangle"/>
          </a:ln>
        </p:spPr>
        <p:style>
          <a:lnRef idx="1">
            <a:schemeClr val="accent5"/>
          </a:lnRef>
          <a:fillRef idx="0">
            <a:schemeClr val="accent5"/>
          </a:fillRef>
          <a:effectRef idx="0">
            <a:schemeClr val="accent5"/>
          </a:effectRef>
          <a:fontRef idx="minor">
            <a:schemeClr val="tx1"/>
          </a:fontRef>
        </p:style>
      </p:cxnSp>
      <p:pic>
        <p:nvPicPr>
          <p:cNvPr id="3" name="Picture 2">
            <a:extLst>
              <a:ext uri="{FF2B5EF4-FFF2-40B4-BE49-F238E27FC236}">
                <a16:creationId xmlns:a16="http://schemas.microsoft.com/office/drawing/2014/main" id="{4479D901-C4D5-6DC4-1701-F439A0B4FE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91" b="20064"/>
          <a:stretch/>
        </p:blipFill>
        <p:spPr>
          <a:xfrm>
            <a:off x="4784028" y="4747199"/>
            <a:ext cx="3560263" cy="1937090"/>
          </a:xfrm>
          <a:prstGeom prst="rect">
            <a:avLst/>
          </a:prstGeom>
          <a:ln>
            <a:solidFill>
              <a:schemeClr val="tx1"/>
            </a:solidFill>
          </a:ln>
        </p:spPr>
      </p:pic>
      <p:sp>
        <p:nvSpPr>
          <p:cNvPr id="6" name="TextBox 5">
            <a:extLst>
              <a:ext uri="{FF2B5EF4-FFF2-40B4-BE49-F238E27FC236}">
                <a16:creationId xmlns:a16="http://schemas.microsoft.com/office/drawing/2014/main" id="{AA8850ED-C59A-51CB-049A-D753026B1A96}"/>
              </a:ext>
            </a:extLst>
          </p:cNvPr>
          <p:cNvSpPr txBox="1"/>
          <p:nvPr/>
        </p:nvSpPr>
        <p:spPr>
          <a:xfrm>
            <a:off x="2205583" y="6101042"/>
            <a:ext cx="2285580" cy="369332"/>
          </a:xfrm>
          <a:prstGeom prst="rect">
            <a:avLst/>
          </a:prstGeom>
          <a:noFill/>
        </p:spPr>
        <p:txBody>
          <a:bodyPr wrap="square" rtlCol="0">
            <a:spAutoFit/>
          </a:bodyPr>
          <a:lstStyle/>
          <a:p>
            <a:r>
              <a:rPr lang="en-US" b="1" dirty="0">
                <a:solidFill>
                  <a:schemeClr val="tx1">
                    <a:lumMod val="50000"/>
                  </a:schemeClr>
                </a:solidFill>
              </a:rPr>
              <a:t>Image: Ecology 2023</a:t>
            </a:r>
          </a:p>
        </p:txBody>
      </p:sp>
    </p:spTree>
    <p:extLst>
      <p:ext uri="{BB962C8B-B14F-4D97-AF65-F5344CB8AC3E}">
        <p14:creationId xmlns:p14="http://schemas.microsoft.com/office/powerpoint/2010/main" val="269837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16</a:t>
            </a:fld>
            <a:endParaRPr lang="en-US"/>
          </a:p>
        </p:txBody>
      </p:sp>
      <p:sp>
        <p:nvSpPr>
          <p:cNvPr id="5" name="Title 1">
            <a:extLst>
              <a:ext uri="{FF2B5EF4-FFF2-40B4-BE49-F238E27FC236}">
                <a16:creationId xmlns:a16="http://schemas.microsoft.com/office/drawing/2014/main" id="{3AD0971C-93BF-6B84-7055-9B68B6C7C5EB}"/>
              </a:ext>
            </a:extLst>
          </p:cNvPr>
          <p:cNvSpPr txBox="1">
            <a:spLocks/>
          </p:cNvSpPr>
          <p:nvPr/>
        </p:nvSpPr>
        <p:spPr>
          <a:xfrm>
            <a:off x="0" y="212118"/>
            <a:ext cx="9144000" cy="662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dirty="0"/>
              <a:t>Conceptual Model</a:t>
            </a:r>
          </a:p>
        </p:txBody>
      </p:sp>
      <p:pic>
        <p:nvPicPr>
          <p:cNvPr id="10" name="Picture 9">
            <a:extLst>
              <a:ext uri="{FF2B5EF4-FFF2-40B4-BE49-F238E27FC236}">
                <a16:creationId xmlns:a16="http://schemas.microsoft.com/office/drawing/2014/main" id="{9742C835-84BC-5CE9-D74F-B5C8FD6D8D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238556"/>
            <a:ext cx="9144000" cy="5240878"/>
          </a:xfrm>
          <a:prstGeom prst="rect">
            <a:avLst/>
          </a:prstGeom>
        </p:spPr>
      </p:pic>
      <p:sp>
        <p:nvSpPr>
          <p:cNvPr id="12" name="Freeform: Shape 11">
            <a:extLst>
              <a:ext uri="{FF2B5EF4-FFF2-40B4-BE49-F238E27FC236}">
                <a16:creationId xmlns:a16="http://schemas.microsoft.com/office/drawing/2014/main" id="{C2B15B2B-A059-FFC8-7B92-4E8EA0AD956A}"/>
              </a:ext>
            </a:extLst>
          </p:cNvPr>
          <p:cNvSpPr/>
          <p:nvPr/>
        </p:nvSpPr>
        <p:spPr>
          <a:xfrm rot="11998813">
            <a:off x="296111" y="2184641"/>
            <a:ext cx="1387855" cy="629122"/>
          </a:xfrm>
          <a:custGeom>
            <a:avLst/>
            <a:gdLst>
              <a:gd name="connsiteX0" fmla="*/ 1333500 w 1333500"/>
              <a:gd name="connsiteY0" fmla="*/ 873623 h 873623"/>
              <a:gd name="connsiteX1" fmla="*/ 847725 w 1333500"/>
              <a:gd name="connsiteY1" fmla="*/ 92573 h 873623"/>
              <a:gd name="connsiteX2" fmla="*/ 0 w 1333500"/>
              <a:gd name="connsiteY2" fmla="*/ 44948 h 873623"/>
              <a:gd name="connsiteX0" fmla="*/ 1333500 w 1333500"/>
              <a:gd name="connsiteY0" fmla="*/ 833740 h 833740"/>
              <a:gd name="connsiteX1" fmla="*/ 752475 w 1333500"/>
              <a:gd name="connsiteY1" fmla="*/ 367015 h 833740"/>
              <a:gd name="connsiteX2" fmla="*/ 0 w 1333500"/>
              <a:gd name="connsiteY2" fmla="*/ 5065 h 833740"/>
              <a:gd name="connsiteX0" fmla="*/ 1390650 w 1390650"/>
              <a:gd name="connsiteY0" fmla="*/ 777742 h 777742"/>
              <a:gd name="connsiteX1" fmla="*/ 809625 w 1390650"/>
              <a:gd name="connsiteY1" fmla="*/ 311017 h 777742"/>
              <a:gd name="connsiteX2" fmla="*/ 0 w 1390650"/>
              <a:gd name="connsiteY2" fmla="*/ 6217 h 777742"/>
              <a:gd name="connsiteX0" fmla="*/ 1390650 w 1390650"/>
              <a:gd name="connsiteY0" fmla="*/ 779950 h 779950"/>
              <a:gd name="connsiteX1" fmla="*/ 781050 w 1390650"/>
              <a:gd name="connsiteY1" fmla="*/ 246550 h 779950"/>
              <a:gd name="connsiteX2" fmla="*/ 0 w 1390650"/>
              <a:gd name="connsiteY2" fmla="*/ 8425 h 779950"/>
              <a:gd name="connsiteX0" fmla="*/ 1390650 w 1390650"/>
              <a:gd name="connsiteY0" fmla="*/ 781429 h 781429"/>
              <a:gd name="connsiteX1" fmla="*/ 800100 w 1390650"/>
              <a:gd name="connsiteY1" fmla="*/ 219454 h 781429"/>
              <a:gd name="connsiteX2" fmla="*/ 0 w 1390650"/>
              <a:gd name="connsiteY2" fmla="*/ 9904 h 781429"/>
              <a:gd name="connsiteX0" fmla="*/ 1390650 w 1390650"/>
              <a:gd name="connsiteY0" fmla="*/ 787571 h 787571"/>
              <a:gd name="connsiteX1" fmla="*/ 822880 w 1390650"/>
              <a:gd name="connsiteY1" fmla="*/ 160099 h 787571"/>
              <a:gd name="connsiteX2" fmla="*/ 0 w 1390650"/>
              <a:gd name="connsiteY2" fmla="*/ 16046 h 787571"/>
            </a:gdLst>
            <a:ahLst/>
            <a:cxnLst>
              <a:cxn ang="0">
                <a:pos x="connsiteX0" y="connsiteY0"/>
              </a:cxn>
              <a:cxn ang="0">
                <a:pos x="connsiteX1" y="connsiteY1"/>
              </a:cxn>
              <a:cxn ang="0">
                <a:pos x="connsiteX2" y="connsiteY2"/>
              </a:cxn>
            </a:cxnLst>
            <a:rect l="l" t="t" r="r" b="b"/>
            <a:pathLst>
              <a:path w="1390650" h="787571">
                <a:moveTo>
                  <a:pt x="1390650" y="787571"/>
                </a:moveTo>
                <a:cubicBezTo>
                  <a:pt x="1258887" y="466102"/>
                  <a:pt x="1045130" y="298211"/>
                  <a:pt x="822880" y="160099"/>
                </a:cubicBezTo>
                <a:cubicBezTo>
                  <a:pt x="600630" y="21987"/>
                  <a:pt x="312737" y="-29198"/>
                  <a:pt x="0" y="16046"/>
                </a:cubicBezTo>
              </a:path>
            </a:pathLst>
          </a:custGeom>
          <a:noFill/>
          <a:ln w="31750">
            <a:solidFill>
              <a:schemeClr val="bg2">
                <a:lumMod val="75000"/>
              </a:schemeClr>
            </a:solidFill>
            <a:prstDash val="soli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FCC60EF-1CFB-19CE-ED76-344410810C8B}"/>
              </a:ext>
            </a:extLst>
          </p:cNvPr>
          <p:cNvSpPr/>
          <p:nvPr/>
        </p:nvSpPr>
        <p:spPr>
          <a:xfrm rot="11471884">
            <a:off x="3499283" y="4219645"/>
            <a:ext cx="1875538" cy="491439"/>
          </a:xfrm>
          <a:custGeom>
            <a:avLst/>
            <a:gdLst>
              <a:gd name="connsiteX0" fmla="*/ 1333500 w 1333500"/>
              <a:gd name="connsiteY0" fmla="*/ 873623 h 873623"/>
              <a:gd name="connsiteX1" fmla="*/ 847725 w 1333500"/>
              <a:gd name="connsiteY1" fmla="*/ 92573 h 873623"/>
              <a:gd name="connsiteX2" fmla="*/ 0 w 1333500"/>
              <a:gd name="connsiteY2" fmla="*/ 44948 h 873623"/>
              <a:gd name="connsiteX0" fmla="*/ 1333500 w 1333500"/>
              <a:gd name="connsiteY0" fmla="*/ 833740 h 833740"/>
              <a:gd name="connsiteX1" fmla="*/ 752475 w 1333500"/>
              <a:gd name="connsiteY1" fmla="*/ 367015 h 833740"/>
              <a:gd name="connsiteX2" fmla="*/ 0 w 1333500"/>
              <a:gd name="connsiteY2" fmla="*/ 5065 h 833740"/>
              <a:gd name="connsiteX0" fmla="*/ 1390650 w 1390650"/>
              <a:gd name="connsiteY0" fmla="*/ 777742 h 777742"/>
              <a:gd name="connsiteX1" fmla="*/ 809625 w 1390650"/>
              <a:gd name="connsiteY1" fmla="*/ 311017 h 777742"/>
              <a:gd name="connsiteX2" fmla="*/ 0 w 1390650"/>
              <a:gd name="connsiteY2" fmla="*/ 6217 h 777742"/>
              <a:gd name="connsiteX0" fmla="*/ 1390650 w 1390650"/>
              <a:gd name="connsiteY0" fmla="*/ 779950 h 779950"/>
              <a:gd name="connsiteX1" fmla="*/ 781050 w 1390650"/>
              <a:gd name="connsiteY1" fmla="*/ 246550 h 779950"/>
              <a:gd name="connsiteX2" fmla="*/ 0 w 1390650"/>
              <a:gd name="connsiteY2" fmla="*/ 8425 h 779950"/>
              <a:gd name="connsiteX0" fmla="*/ 1390650 w 1390650"/>
              <a:gd name="connsiteY0" fmla="*/ 781429 h 781429"/>
              <a:gd name="connsiteX1" fmla="*/ 800100 w 1390650"/>
              <a:gd name="connsiteY1" fmla="*/ 219454 h 781429"/>
              <a:gd name="connsiteX2" fmla="*/ 0 w 1390650"/>
              <a:gd name="connsiteY2" fmla="*/ 9904 h 781429"/>
              <a:gd name="connsiteX0" fmla="*/ 1390650 w 1390650"/>
              <a:gd name="connsiteY0" fmla="*/ 787571 h 787571"/>
              <a:gd name="connsiteX1" fmla="*/ 822880 w 1390650"/>
              <a:gd name="connsiteY1" fmla="*/ 160099 h 787571"/>
              <a:gd name="connsiteX2" fmla="*/ 0 w 1390650"/>
              <a:gd name="connsiteY2" fmla="*/ 16046 h 787571"/>
            </a:gdLst>
            <a:ahLst/>
            <a:cxnLst>
              <a:cxn ang="0">
                <a:pos x="connsiteX0" y="connsiteY0"/>
              </a:cxn>
              <a:cxn ang="0">
                <a:pos x="connsiteX1" y="connsiteY1"/>
              </a:cxn>
              <a:cxn ang="0">
                <a:pos x="connsiteX2" y="connsiteY2"/>
              </a:cxn>
            </a:cxnLst>
            <a:rect l="l" t="t" r="r" b="b"/>
            <a:pathLst>
              <a:path w="1390650" h="787571">
                <a:moveTo>
                  <a:pt x="1390650" y="787571"/>
                </a:moveTo>
                <a:cubicBezTo>
                  <a:pt x="1258887" y="466102"/>
                  <a:pt x="1045130" y="298211"/>
                  <a:pt x="822880" y="160099"/>
                </a:cubicBezTo>
                <a:cubicBezTo>
                  <a:pt x="600630" y="21987"/>
                  <a:pt x="312737" y="-29198"/>
                  <a:pt x="0" y="16046"/>
                </a:cubicBezTo>
              </a:path>
            </a:pathLst>
          </a:custGeom>
          <a:noFill/>
          <a:ln w="31750">
            <a:solidFill>
              <a:schemeClr val="bg2">
                <a:lumMod val="75000"/>
              </a:schemeClr>
            </a:solidFill>
            <a:prstDash val="soli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3BB6061-1072-ED3F-C2B9-2765F6AFF6FF}"/>
              </a:ext>
            </a:extLst>
          </p:cNvPr>
          <p:cNvSpPr/>
          <p:nvPr/>
        </p:nvSpPr>
        <p:spPr>
          <a:xfrm rot="11998813" flipH="1" flipV="1">
            <a:off x="3843659" y="3699818"/>
            <a:ext cx="362642" cy="180974"/>
          </a:xfrm>
          <a:custGeom>
            <a:avLst/>
            <a:gdLst>
              <a:gd name="connsiteX0" fmla="*/ 1333500 w 1333500"/>
              <a:gd name="connsiteY0" fmla="*/ 873623 h 873623"/>
              <a:gd name="connsiteX1" fmla="*/ 847725 w 1333500"/>
              <a:gd name="connsiteY1" fmla="*/ 92573 h 873623"/>
              <a:gd name="connsiteX2" fmla="*/ 0 w 1333500"/>
              <a:gd name="connsiteY2" fmla="*/ 44948 h 873623"/>
              <a:gd name="connsiteX0" fmla="*/ 1333500 w 1333500"/>
              <a:gd name="connsiteY0" fmla="*/ 833740 h 833740"/>
              <a:gd name="connsiteX1" fmla="*/ 752475 w 1333500"/>
              <a:gd name="connsiteY1" fmla="*/ 367015 h 833740"/>
              <a:gd name="connsiteX2" fmla="*/ 0 w 1333500"/>
              <a:gd name="connsiteY2" fmla="*/ 5065 h 833740"/>
              <a:gd name="connsiteX0" fmla="*/ 1390650 w 1390650"/>
              <a:gd name="connsiteY0" fmla="*/ 777742 h 777742"/>
              <a:gd name="connsiteX1" fmla="*/ 809625 w 1390650"/>
              <a:gd name="connsiteY1" fmla="*/ 311017 h 777742"/>
              <a:gd name="connsiteX2" fmla="*/ 0 w 1390650"/>
              <a:gd name="connsiteY2" fmla="*/ 6217 h 777742"/>
              <a:gd name="connsiteX0" fmla="*/ 1390650 w 1390650"/>
              <a:gd name="connsiteY0" fmla="*/ 779950 h 779950"/>
              <a:gd name="connsiteX1" fmla="*/ 781050 w 1390650"/>
              <a:gd name="connsiteY1" fmla="*/ 246550 h 779950"/>
              <a:gd name="connsiteX2" fmla="*/ 0 w 1390650"/>
              <a:gd name="connsiteY2" fmla="*/ 8425 h 779950"/>
              <a:gd name="connsiteX0" fmla="*/ 1390650 w 1390650"/>
              <a:gd name="connsiteY0" fmla="*/ 781429 h 781429"/>
              <a:gd name="connsiteX1" fmla="*/ 800100 w 1390650"/>
              <a:gd name="connsiteY1" fmla="*/ 219454 h 781429"/>
              <a:gd name="connsiteX2" fmla="*/ 0 w 1390650"/>
              <a:gd name="connsiteY2" fmla="*/ 9904 h 781429"/>
              <a:gd name="connsiteX0" fmla="*/ 1390650 w 1390650"/>
              <a:gd name="connsiteY0" fmla="*/ 787571 h 787571"/>
              <a:gd name="connsiteX1" fmla="*/ 822880 w 1390650"/>
              <a:gd name="connsiteY1" fmla="*/ 160099 h 787571"/>
              <a:gd name="connsiteX2" fmla="*/ 0 w 1390650"/>
              <a:gd name="connsiteY2" fmla="*/ 16046 h 787571"/>
            </a:gdLst>
            <a:ahLst/>
            <a:cxnLst>
              <a:cxn ang="0">
                <a:pos x="connsiteX0" y="connsiteY0"/>
              </a:cxn>
              <a:cxn ang="0">
                <a:pos x="connsiteX1" y="connsiteY1"/>
              </a:cxn>
              <a:cxn ang="0">
                <a:pos x="connsiteX2" y="connsiteY2"/>
              </a:cxn>
            </a:cxnLst>
            <a:rect l="l" t="t" r="r" b="b"/>
            <a:pathLst>
              <a:path w="1390650" h="787571">
                <a:moveTo>
                  <a:pt x="1390650" y="787571"/>
                </a:moveTo>
                <a:cubicBezTo>
                  <a:pt x="1258887" y="466102"/>
                  <a:pt x="1045130" y="298211"/>
                  <a:pt x="822880" y="160099"/>
                </a:cubicBezTo>
                <a:cubicBezTo>
                  <a:pt x="600630" y="21987"/>
                  <a:pt x="312737" y="-29198"/>
                  <a:pt x="0" y="16046"/>
                </a:cubicBezTo>
              </a:path>
            </a:pathLst>
          </a:custGeom>
          <a:noFill/>
          <a:ln w="31750">
            <a:solidFill>
              <a:srgbClr val="FF0000"/>
            </a:solidFill>
            <a:prstDash val="soli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22811F4-C2B7-1A19-8BA3-AE275D627F09}"/>
              </a:ext>
            </a:extLst>
          </p:cNvPr>
          <p:cNvSpPr/>
          <p:nvPr/>
        </p:nvSpPr>
        <p:spPr>
          <a:xfrm rot="13528778" flipV="1">
            <a:off x="4465521" y="3923025"/>
            <a:ext cx="419788" cy="255801"/>
          </a:xfrm>
          <a:custGeom>
            <a:avLst/>
            <a:gdLst>
              <a:gd name="connsiteX0" fmla="*/ 1333500 w 1333500"/>
              <a:gd name="connsiteY0" fmla="*/ 873623 h 873623"/>
              <a:gd name="connsiteX1" fmla="*/ 847725 w 1333500"/>
              <a:gd name="connsiteY1" fmla="*/ 92573 h 873623"/>
              <a:gd name="connsiteX2" fmla="*/ 0 w 1333500"/>
              <a:gd name="connsiteY2" fmla="*/ 44948 h 873623"/>
              <a:gd name="connsiteX0" fmla="*/ 1333500 w 1333500"/>
              <a:gd name="connsiteY0" fmla="*/ 833740 h 833740"/>
              <a:gd name="connsiteX1" fmla="*/ 752475 w 1333500"/>
              <a:gd name="connsiteY1" fmla="*/ 367015 h 833740"/>
              <a:gd name="connsiteX2" fmla="*/ 0 w 1333500"/>
              <a:gd name="connsiteY2" fmla="*/ 5065 h 833740"/>
              <a:gd name="connsiteX0" fmla="*/ 1390650 w 1390650"/>
              <a:gd name="connsiteY0" fmla="*/ 777742 h 777742"/>
              <a:gd name="connsiteX1" fmla="*/ 809625 w 1390650"/>
              <a:gd name="connsiteY1" fmla="*/ 311017 h 777742"/>
              <a:gd name="connsiteX2" fmla="*/ 0 w 1390650"/>
              <a:gd name="connsiteY2" fmla="*/ 6217 h 777742"/>
              <a:gd name="connsiteX0" fmla="*/ 1390650 w 1390650"/>
              <a:gd name="connsiteY0" fmla="*/ 779950 h 779950"/>
              <a:gd name="connsiteX1" fmla="*/ 781050 w 1390650"/>
              <a:gd name="connsiteY1" fmla="*/ 246550 h 779950"/>
              <a:gd name="connsiteX2" fmla="*/ 0 w 1390650"/>
              <a:gd name="connsiteY2" fmla="*/ 8425 h 779950"/>
              <a:gd name="connsiteX0" fmla="*/ 1390650 w 1390650"/>
              <a:gd name="connsiteY0" fmla="*/ 781429 h 781429"/>
              <a:gd name="connsiteX1" fmla="*/ 800100 w 1390650"/>
              <a:gd name="connsiteY1" fmla="*/ 219454 h 781429"/>
              <a:gd name="connsiteX2" fmla="*/ 0 w 1390650"/>
              <a:gd name="connsiteY2" fmla="*/ 9904 h 781429"/>
              <a:gd name="connsiteX0" fmla="*/ 1390650 w 1390650"/>
              <a:gd name="connsiteY0" fmla="*/ 787571 h 787571"/>
              <a:gd name="connsiteX1" fmla="*/ 822880 w 1390650"/>
              <a:gd name="connsiteY1" fmla="*/ 160099 h 787571"/>
              <a:gd name="connsiteX2" fmla="*/ 0 w 1390650"/>
              <a:gd name="connsiteY2" fmla="*/ 16046 h 787571"/>
            </a:gdLst>
            <a:ahLst/>
            <a:cxnLst>
              <a:cxn ang="0">
                <a:pos x="connsiteX0" y="connsiteY0"/>
              </a:cxn>
              <a:cxn ang="0">
                <a:pos x="connsiteX1" y="connsiteY1"/>
              </a:cxn>
              <a:cxn ang="0">
                <a:pos x="connsiteX2" y="connsiteY2"/>
              </a:cxn>
            </a:cxnLst>
            <a:rect l="l" t="t" r="r" b="b"/>
            <a:pathLst>
              <a:path w="1390650" h="787571">
                <a:moveTo>
                  <a:pt x="1390650" y="787571"/>
                </a:moveTo>
                <a:cubicBezTo>
                  <a:pt x="1258887" y="466102"/>
                  <a:pt x="1045130" y="298211"/>
                  <a:pt x="822880" y="160099"/>
                </a:cubicBezTo>
                <a:cubicBezTo>
                  <a:pt x="600630" y="21987"/>
                  <a:pt x="312737" y="-29198"/>
                  <a:pt x="0" y="16046"/>
                </a:cubicBezTo>
              </a:path>
            </a:pathLst>
          </a:custGeom>
          <a:noFill/>
          <a:ln w="31750">
            <a:solidFill>
              <a:srgbClr val="FF0000"/>
            </a:solidFill>
            <a:prstDash val="soli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01BE6BD8-6801-63C4-2A5B-0A6BCBA4EE9C}"/>
              </a:ext>
            </a:extLst>
          </p:cNvPr>
          <p:cNvCxnSpPr>
            <a:cxnSpLocks/>
          </p:cNvCxnSpPr>
          <p:nvPr/>
        </p:nvCxnSpPr>
        <p:spPr>
          <a:xfrm flipH="1">
            <a:off x="2059655" y="2504769"/>
            <a:ext cx="237939" cy="347761"/>
          </a:xfrm>
          <a:prstGeom prst="straightConnector1">
            <a:avLst/>
          </a:prstGeom>
          <a:ln w="317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EA835CF-2016-244B-FE05-87DCC53A08EB}"/>
              </a:ext>
            </a:extLst>
          </p:cNvPr>
          <p:cNvCxnSpPr>
            <a:cxnSpLocks/>
          </p:cNvCxnSpPr>
          <p:nvPr/>
        </p:nvCxnSpPr>
        <p:spPr>
          <a:xfrm flipV="1">
            <a:off x="4687983" y="4127514"/>
            <a:ext cx="173859" cy="239831"/>
          </a:xfrm>
          <a:prstGeom prst="straightConnector1">
            <a:avLst/>
          </a:prstGeom>
          <a:ln w="317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3754631-599F-2676-9A35-B918086F4A2F}"/>
              </a:ext>
            </a:extLst>
          </p:cNvPr>
          <p:cNvCxnSpPr>
            <a:cxnSpLocks/>
          </p:cNvCxnSpPr>
          <p:nvPr/>
        </p:nvCxnSpPr>
        <p:spPr>
          <a:xfrm>
            <a:off x="7030196" y="5392634"/>
            <a:ext cx="215276" cy="248362"/>
          </a:xfrm>
          <a:prstGeom prst="straightConnector1">
            <a:avLst/>
          </a:prstGeom>
          <a:ln w="317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C3E6068-5B9D-9260-0F33-F3925A3B6CD8}"/>
              </a:ext>
            </a:extLst>
          </p:cNvPr>
          <p:cNvCxnSpPr>
            <a:cxnSpLocks/>
          </p:cNvCxnSpPr>
          <p:nvPr/>
        </p:nvCxnSpPr>
        <p:spPr>
          <a:xfrm flipH="1">
            <a:off x="6340829" y="5166824"/>
            <a:ext cx="115391" cy="217545"/>
          </a:xfrm>
          <a:prstGeom prst="straightConnector1">
            <a:avLst/>
          </a:prstGeom>
          <a:ln w="317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4DC0290-865A-4BCD-8639-6E93DCC01631}"/>
              </a:ext>
            </a:extLst>
          </p:cNvPr>
          <p:cNvSpPr txBox="1"/>
          <p:nvPr/>
        </p:nvSpPr>
        <p:spPr>
          <a:xfrm rot="1713890">
            <a:off x="-18588" y="2773515"/>
            <a:ext cx="1192192" cy="646331"/>
          </a:xfrm>
          <a:prstGeom prst="rect">
            <a:avLst/>
          </a:prstGeom>
          <a:noFill/>
        </p:spPr>
        <p:txBody>
          <a:bodyPr wrap="square" rtlCol="0">
            <a:spAutoFit/>
          </a:bodyPr>
          <a:lstStyle/>
          <a:p>
            <a:pPr algn="ctr"/>
            <a:r>
              <a:rPr lang="en-US" dirty="0">
                <a:solidFill>
                  <a:schemeClr val="bg1"/>
                </a:solidFill>
              </a:rPr>
              <a:t>Sediment supply</a:t>
            </a:r>
          </a:p>
        </p:txBody>
      </p:sp>
      <p:sp>
        <p:nvSpPr>
          <p:cNvPr id="41" name="TextBox 40">
            <a:extLst>
              <a:ext uri="{FF2B5EF4-FFF2-40B4-BE49-F238E27FC236}">
                <a16:creationId xmlns:a16="http://schemas.microsoft.com/office/drawing/2014/main" id="{1150F636-6FB3-0B50-93F3-1865FFE696AE}"/>
              </a:ext>
            </a:extLst>
          </p:cNvPr>
          <p:cNvSpPr txBox="1"/>
          <p:nvPr/>
        </p:nvSpPr>
        <p:spPr>
          <a:xfrm rot="1762531">
            <a:off x="3480214" y="4546546"/>
            <a:ext cx="1153837" cy="647514"/>
          </a:xfrm>
          <a:prstGeom prst="rect">
            <a:avLst/>
          </a:prstGeom>
          <a:noFill/>
        </p:spPr>
        <p:txBody>
          <a:bodyPr wrap="square" rtlCol="0">
            <a:spAutoFit/>
          </a:bodyPr>
          <a:lstStyle/>
          <a:p>
            <a:pPr algn="ctr"/>
            <a:r>
              <a:rPr lang="en-US" dirty="0">
                <a:solidFill>
                  <a:schemeClr val="bg1"/>
                </a:solidFill>
              </a:rPr>
              <a:t>Sediment bypassing</a:t>
            </a:r>
          </a:p>
        </p:txBody>
      </p:sp>
      <p:sp>
        <p:nvSpPr>
          <p:cNvPr id="42" name="TextBox 41">
            <a:extLst>
              <a:ext uri="{FF2B5EF4-FFF2-40B4-BE49-F238E27FC236}">
                <a16:creationId xmlns:a16="http://schemas.microsoft.com/office/drawing/2014/main" id="{946C1293-2923-1BAD-4393-D41FB38F0EA3}"/>
              </a:ext>
            </a:extLst>
          </p:cNvPr>
          <p:cNvSpPr txBox="1"/>
          <p:nvPr/>
        </p:nvSpPr>
        <p:spPr>
          <a:xfrm rot="2345840">
            <a:off x="1889662" y="1673356"/>
            <a:ext cx="1859307" cy="923330"/>
          </a:xfrm>
          <a:prstGeom prst="rect">
            <a:avLst/>
          </a:prstGeom>
          <a:noFill/>
        </p:spPr>
        <p:txBody>
          <a:bodyPr wrap="square" rtlCol="0">
            <a:spAutoFit/>
          </a:bodyPr>
          <a:lstStyle/>
          <a:p>
            <a:pPr algn="ctr"/>
            <a:r>
              <a:rPr lang="en-US" dirty="0">
                <a:solidFill>
                  <a:schemeClr val="bg1"/>
                </a:solidFill>
              </a:rPr>
              <a:t>Managed advance, </a:t>
            </a:r>
          </a:p>
          <a:p>
            <a:pPr algn="ctr"/>
            <a:r>
              <a:rPr lang="en-US" dirty="0">
                <a:solidFill>
                  <a:schemeClr val="bg1"/>
                </a:solidFill>
              </a:rPr>
              <a:t>dune growth</a:t>
            </a:r>
          </a:p>
        </p:txBody>
      </p:sp>
      <p:sp>
        <p:nvSpPr>
          <p:cNvPr id="43" name="TextBox 42">
            <a:extLst>
              <a:ext uri="{FF2B5EF4-FFF2-40B4-BE49-F238E27FC236}">
                <a16:creationId xmlns:a16="http://schemas.microsoft.com/office/drawing/2014/main" id="{217218C6-62F5-E9E8-9519-62E7D3A00CBB}"/>
              </a:ext>
            </a:extLst>
          </p:cNvPr>
          <p:cNvSpPr txBox="1"/>
          <p:nvPr/>
        </p:nvSpPr>
        <p:spPr>
          <a:xfrm rot="2231625">
            <a:off x="4631555" y="3535829"/>
            <a:ext cx="1192192" cy="646331"/>
          </a:xfrm>
          <a:prstGeom prst="rect">
            <a:avLst/>
          </a:prstGeom>
          <a:noFill/>
        </p:spPr>
        <p:txBody>
          <a:bodyPr wrap="square" rtlCol="0">
            <a:spAutoFit/>
          </a:bodyPr>
          <a:lstStyle/>
          <a:p>
            <a:pPr algn="ctr"/>
            <a:r>
              <a:rPr lang="en-US" dirty="0">
                <a:solidFill>
                  <a:schemeClr val="bg1"/>
                </a:solidFill>
              </a:rPr>
              <a:t>Managed retreat</a:t>
            </a:r>
          </a:p>
        </p:txBody>
      </p:sp>
      <p:sp>
        <p:nvSpPr>
          <p:cNvPr id="44" name="TextBox 43">
            <a:extLst>
              <a:ext uri="{FF2B5EF4-FFF2-40B4-BE49-F238E27FC236}">
                <a16:creationId xmlns:a16="http://schemas.microsoft.com/office/drawing/2014/main" id="{0FC1BAF9-4F23-55D5-7B82-CCE469EC7732}"/>
              </a:ext>
            </a:extLst>
          </p:cNvPr>
          <p:cNvSpPr txBox="1"/>
          <p:nvPr/>
        </p:nvSpPr>
        <p:spPr>
          <a:xfrm rot="2407180">
            <a:off x="6823176" y="5120745"/>
            <a:ext cx="1371501" cy="369332"/>
          </a:xfrm>
          <a:prstGeom prst="rect">
            <a:avLst/>
          </a:prstGeom>
          <a:noFill/>
        </p:spPr>
        <p:txBody>
          <a:bodyPr wrap="square" rtlCol="0">
            <a:spAutoFit/>
          </a:bodyPr>
          <a:lstStyle/>
          <a:p>
            <a:r>
              <a:rPr lang="en-US" dirty="0">
                <a:solidFill>
                  <a:schemeClr val="bg1"/>
                </a:solidFill>
              </a:rPr>
              <a:t>Spit growth</a:t>
            </a:r>
          </a:p>
        </p:txBody>
      </p:sp>
      <p:sp>
        <p:nvSpPr>
          <p:cNvPr id="45" name="TextBox 44">
            <a:extLst>
              <a:ext uri="{FF2B5EF4-FFF2-40B4-BE49-F238E27FC236}">
                <a16:creationId xmlns:a16="http://schemas.microsoft.com/office/drawing/2014/main" id="{37BE33EC-CBD6-E37D-81B3-A8D69BFC35F1}"/>
              </a:ext>
            </a:extLst>
          </p:cNvPr>
          <p:cNvSpPr txBox="1"/>
          <p:nvPr/>
        </p:nvSpPr>
        <p:spPr>
          <a:xfrm rot="2394717">
            <a:off x="5510167" y="5542005"/>
            <a:ext cx="1519324" cy="646331"/>
          </a:xfrm>
          <a:prstGeom prst="rect">
            <a:avLst/>
          </a:prstGeom>
          <a:noFill/>
        </p:spPr>
        <p:txBody>
          <a:bodyPr wrap="square" rtlCol="0">
            <a:spAutoFit/>
          </a:bodyPr>
          <a:lstStyle/>
          <a:p>
            <a:r>
              <a:rPr lang="en-US" dirty="0">
                <a:solidFill>
                  <a:schemeClr val="bg1"/>
                </a:solidFill>
              </a:rPr>
              <a:t>Cobble berm growth</a:t>
            </a:r>
          </a:p>
        </p:txBody>
      </p:sp>
      <p:sp>
        <p:nvSpPr>
          <p:cNvPr id="46" name="TextBox 45">
            <a:extLst>
              <a:ext uri="{FF2B5EF4-FFF2-40B4-BE49-F238E27FC236}">
                <a16:creationId xmlns:a16="http://schemas.microsoft.com/office/drawing/2014/main" id="{5D850CD8-84C0-19F2-3753-49930C4440A0}"/>
              </a:ext>
            </a:extLst>
          </p:cNvPr>
          <p:cNvSpPr txBox="1"/>
          <p:nvPr/>
        </p:nvSpPr>
        <p:spPr>
          <a:xfrm>
            <a:off x="3725808" y="2499203"/>
            <a:ext cx="1192192" cy="923330"/>
          </a:xfrm>
          <a:prstGeom prst="rect">
            <a:avLst/>
          </a:prstGeom>
          <a:noFill/>
        </p:spPr>
        <p:txBody>
          <a:bodyPr wrap="square" rtlCol="0">
            <a:spAutoFit/>
          </a:bodyPr>
          <a:lstStyle/>
          <a:p>
            <a:pPr algn="ctr"/>
            <a:r>
              <a:rPr lang="en-US" dirty="0">
                <a:solidFill>
                  <a:schemeClr val="bg1"/>
                </a:solidFill>
              </a:rPr>
              <a:t>Headland feeder bluff</a:t>
            </a:r>
          </a:p>
        </p:txBody>
      </p:sp>
      <p:cxnSp>
        <p:nvCxnSpPr>
          <p:cNvPr id="47" name="Straight Arrow Connector 46">
            <a:extLst>
              <a:ext uri="{FF2B5EF4-FFF2-40B4-BE49-F238E27FC236}">
                <a16:creationId xmlns:a16="http://schemas.microsoft.com/office/drawing/2014/main" id="{F335CB8E-C898-4AF7-F06B-4A9657B524D7}"/>
              </a:ext>
            </a:extLst>
          </p:cNvPr>
          <p:cNvCxnSpPr>
            <a:cxnSpLocks/>
          </p:cNvCxnSpPr>
          <p:nvPr/>
        </p:nvCxnSpPr>
        <p:spPr>
          <a:xfrm flipH="1">
            <a:off x="4226306" y="3422730"/>
            <a:ext cx="94398" cy="672744"/>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337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17</a:t>
            </a:fld>
            <a:endParaRPr lang="en-US"/>
          </a:p>
        </p:txBody>
      </p:sp>
      <p:sp>
        <p:nvSpPr>
          <p:cNvPr id="2" name="Title 1"/>
          <p:cNvSpPr>
            <a:spLocks noGrp="1"/>
          </p:cNvSpPr>
          <p:nvPr>
            <p:ph type="title"/>
          </p:nvPr>
        </p:nvSpPr>
        <p:spPr>
          <a:xfrm>
            <a:off x="0" y="223594"/>
            <a:ext cx="9144000" cy="644508"/>
          </a:xfrm>
        </p:spPr>
        <p:txBody>
          <a:bodyPr>
            <a:noAutofit/>
          </a:bodyPr>
          <a:lstStyle/>
          <a:p>
            <a:r>
              <a:rPr lang="en-US" dirty="0"/>
              <a:t>Conclusions</a:t>
            </a:r>
          </a:p>
        </p:txBody>
      </p:sp>
      <p:sp>
        <p:nvSpPr>
          <p:cNvPr id="8" name="TextBox 7">
            <a:extLst>
              <a:ext uri="{FF2B5EF4-FFF2-40B4-BE49-F238E27FC236}">
                <a16:creationId xmlns:a16="http://schemas.microsoft.com/office/drawing/2014/main" id="{A8E7A669-75AE-AA22-E6A4-FE3DC55054FB}"/>
              </a:ext>
            </a:extLst>
          </p:cNvPr>
          <p:cNvSpPr txBox="1"/>
          <p:nvPr/>
        </p:nvSpPr>
        <p:spPr>
          <a:xfrm>
            <a:off x="270740" y="1124712"/>
            <a:ext cx="8468120" cy="5878532"/>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dirty="0"/>
              <a:t>A modest-scale 2.2 km long quarry spall cobble dynamic revetment and complementary large wood features have halted a rapidly retreating shoreline</a:t>
            </a:r>
          </a:p>
          <a:p>
            <a:pPr marL="285750" indent="-285750">
              <a:spcBef>
                <a:spcPts val="1200"/>
              </a:spcBef>
              <a:buFont typeface="Arial" panose="020B0604020202020204" pitchFamily="34" charset="0"/>
              <a:buChar char="•"/>
            </a:pPr>
            <a:r>
              <a:rPr lang="en-US" sz="2400" dirty="0"/>
              <a:t>Results range from managed advance with developing dunes, high sediment supply, large wood recruitment and dune grass to managed retreat with low sediment supply, low elevation, narrow beach and high cobble transport</a:t>
            </a:r>
          </a:p>
          <a:p>
            <a:pPr marL="285750" indent="-285750">
              <a:spcBef>
                <a:spcPts val="1200"/>
              </a:spcBef>
              <a:buFont typeface="Arial" panose="020B0604020202020204" pitchFamily="34" charset="0"/>
              <a:buChar char="•"/>
            </a:pPr>
            <a:r>
              <a:rPr lang="en-US" sz="2400" dirty="0"/>
              <a:t>Ongoing adaptive management, especially the replenishment of cobble at point sources and increasing upland elevation is essential for maintaining dynamic stability</a:t>
            </a:r>
          </a:p>
          <a:p>
            <a:pPr marL="285750" indent="-285750">
              <a:spcBef>
                <a:spcPts val="1200"/>
              </a:spcBef>
              <a:buFont typeface="Arial" panose="020B0604020202020204" pitchFamily="34" charset="0"/>
              <a:buChar char="•"/>
            </a:pPr>
            <a:r>
              <a:rPr lang="en-US" sz="2400" dirty="0"/>
              <a:t>Ongoing monitoring is essential for informing adaptative management and testing nature-based measures</a:t>
            </a:r>
          </a:p>
          <a:p>
            <a:pPr marL="285750" indent="-285750">
              <a:spcBef>
                <a:spcPts val="1200"/>
              </a:spcBef>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05635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373048D-BFB0-F556-9F9D-C3DF86265765}"/>
              </a:ext>
            </a:extLst>
          </p:cNvPr>
          <p:cNvPicPr>
            <a:picLocks noChangeAspect="1" noChangeArrowheads="1"/>
          </p:cNvPicPr>
          <p:nvPr/>
        </p:nvPicPr>
        <p:blipFill rotWithShape="1">
          <a:blip r:embed="rId3" cstate="print">
            <a:alphaModFix amt="57000"/>
            <a:extLst>
              <a:ext uri="{28A0092B-C50C-407E-A947-70E740481C1C}">
                <a14:useLocalDpi xmlns:a14="http://schemas.microsoft.com/office/drawing/2010/main" val="0"/>
              </a:ext>
            </a:extLst>
          </a:blip>
          <a:srcRect l="9768" t="2773" b="9768"/>
          <a:stretch/>
        </p:blipFill>
        <p:spPr bwMode="auto">
          <a:xfrm>
            <a:off x="0" y="210763"/>
            <a:ext cx="9144000" cy="664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454DC428-3919-7B78-B5B3-109C347D98F9}"/>
              </a:ext>
            </a:extLst>
          </p:cNvPr>
          <p:cNvSpPr>
            <a:spLocks noGrp="1"/>
          </p:cNvSpPr>
          <p:nvPr>
            <p:ph type="sldNum" sz="quarter" idx="12"/>
          </p:nvPr>
        </p:nvSpPr>
        <p:spPr/>
        <p:txBody>
          <a:bodyPr/>
          <a:lstStyle/>
          <a:p>
            <a:fld id="{BF275850-B71D-490D-965C-ED6AE5531855}" type="slidenum">
              <a:rPr lang="en-US" smtClean="0"/>
              <a:t>18</a:t>
            </a:fld>
            <a:endParaRPr lang="en-US"/>
          </a:p>
        </p:txBody>
      </p:sp>
      <p:sp>
        <p:nvSpPr>
          <p:cNvPr id="6" name="Title 1">
            <a:extLst>
              <a:ext uri="{FF2B5EF4-FFF2-40B4-BE49-F238E27FC236}">
                <a16:creationId xmlns:a16="http://schemas.microsoft.com/office/drawing/2014/main" id="{9D6DEAD0-D7F0-7A66-151D-30CA236D99BB}"/>
              </a:ext>
            </a:extLst>
          </p:cNvPr>
          <p:cNvSpPr>
            <a:spLocks noGrp="1"/>
          </p:cNvSpPr>
          <p:nvPr>
            <p:ph type="title"/>
          </p:nvPr>
        </p:nvSpPr>
        <p:spPr>
          <a:xfrm>
            <a:off x="0" y="210762"/>
            <a:ext cx="8364772" cy="662511"/>
          </a:xfrm>
        </p:spPr>
        <p:txBody>
          <a:bodyPr>
            <a:normAutofit/>
          </a:bodyPr>
          <a:lstStyle/>
          <a:p>
            <a:r>
              <a:rPr lang="en-US" dirty="0"/>
              <a:t>Thank you</a:t>
            </a:r>
          </a:p>
        </p:txBody>
      </p:sp>
      <p:sp>
        <p:nvSpPr>
          <p:cNvPr id="9" name="TextBox 8">
            <a:extLst>
              <a:ext uri="{FF2B5EF4-FFF2-40B4-BE49-F238E27FC236}">
                <a16:creationId xmlns:a16="http://schemas.microsoft.com/office/drawing/2014/main" id="{EEDA1E3A-4DE9-9B0E-4434-6ABB9CC0ECA8}"/>
              </a:ext>
            </a:extLst>
          </p:cNvPr>
          <p:cNvSpPr txBox="1"/>
          <p:nvPr/>
        </p:nvSpPr>
        <p:spPr>
          <a:xfrm>
            <a:off x="169455" y="2575898"/>
            <a:ext cx="9053848" cy="5201424"/>
          </a:xfrm>
          <a:prstGeom prst="rect">
            <a:avLst/>
          </a:prstGeom>
          <a:noFill/>
        </p:spPr>
        <p:txBody>
          <a:bodyPr wrap="square">
            <a:spAutoFit/>
          </a:bodyPr>
          <a:lstStyle/>
          <a:p>
            <a:r>
              <a:rPr lang="en-GB" dirty="0">
                <a:effectLst>
                  <a:outerShdw blurRad="38100" dist="38100" dir="2700000" algn="tl">
                    <a:srgbClr val="000000">
                      <a:alpha val="43137"/>
                    </a:srgbClr>
                  </a:outerShdw>
                </a:effectLst>
              </a:rPr>
              <a:t>David Cottrell, Pacific Drainage District #1</a:t>
            </a:r>
          </a:p>
          <a:p>
            <a:r>
              <a:rPr lang="en-GB" dirty="0">
                <a:effectLst>
                  <a:outerShdw blurRad="38100" dist="38100" dir="2700000" algn="tl">
                    <a:srgbClr val="000000">
                      <a:alpha val="43137"/>
                    </a:srgbClr>
                  </a:outerShdw>
                </a:effectLst>
              </a:rPr>
              <a:t>Pacific Conservation District</a:t>
            </a:r>
          </a:p>
          <a:p>
            <a:r>
              <a:rPr lang="en-GB" dirty="0">
                <a:effectLst>
                  <a:outerShdw blurRad="38100" dist="38100" dir="2700000" algn="tl">
                    <a:srgbClr val="000000">
                      <a:alpha val="43137"/>
                    </a:srgbClr>
                  </a:outerShdw>
                </a:effectLst>
              </a:rPr>
              <a:t>Pacific County</a:t>
            </a:r>
          </a:p>
          <a:p>
            <a:r>
              <a:rPr lang="en-GB" dirty="0">
                <a:effectLst>
                  <a:outerShdw blurRad="38100" dist="38100" dir="2700000" algn="tl">
                    <a:srgbClr val="000000">
                      <a:alpha val="43137"/>
                    </a:srgbClr>
                  </a:outerShdw>
                </a:effectLst>
              </a:rPr>
              <a:t>Mott MacDonald</a:t>
            </a:r>
          </a:p>
          <a:p>
            <a:r>
              <a:rPr lang="en-GB" dirty="0">
                <a:effectLst>
                  <a:outerShdw blurRad="38100" dist="38100" dir="2700000" algn="tl">
                    <a:srgbClr val="000000">
                      <a:alpha val="43137"/>
                    </a:srgbClr>
                  </a:outerShdw>
                </a:effectLst>
              </a:rPr>
              <a:t>Dave </a:t>
            </a:r>
            <a:r>
              <a:rPr lang="en-GB" dirty="0" err="1">
                <a:effectLst>
                  <a:outerShdw blurRad="38100" dist="38100" dir="2700000" algn="tl">
                    <a:srgbClr val="000000">
                      <a:alpha val="43137"/>
                    </a:srgbClr>
                  </a:outerShdw>
                </a:effectLst>
              </a:rPr>
              <a:t>Michalsen</a:t>
            </a:r>
            <a:r>
              <a:rPr lang="en-GB" dirty="0">
                <a:effectLst>
                  <a:outerShdw blurRad="38100" dist="38100" dir="2700000" algn="tl">
                    <a:srgbClr val="000000">
                      <a:alpha val="43137"/>
                    </a:srgbClr>
                  </a:outerShdw>
                </a:effectLst>
              </a:rPr>
              <a:t>, Seattle District U.S. Army Corps of Engineers</a:t>
            </a:r>
          </a:p>
          <a:p>
            <a:r>
              <a:rPr lang="en-GB" dirty="0">
                <a:effectLst>
                  <a:outerShdw blurRad="38100" dist="38100" dir="2700000" algn="tl">
                    <a:srgbClr val="000000">
                      <a:alpha val="43137"/>
                    </a:srgbClr>
                  </a:outerShdw>
                </a:effectLst>
              </a:rPr>
              <a:t>Connie Allen, </a:t>
            </a:r>
            <a:r>
              <a:rPr lang="en-GB" dirty="0" err="1">
                <a:effectLst>
                  <a:outerShdw blurRad="38100" dist="38100" dir="2700000" algn="tl">
                    <a:srgbClr val="000000">
                      <a:alpha val="43137"/>
                    </a:srgbClr>
                  </a:outerShdw>
                </a:effectLst>
              </a:rPr>
              <a:t>WashAway</a:t>
            </a:r>
            <a:r>
              <a:rPr lang="en-GB" dirty="0">
                <a:effectLst>
                  <a:outerShdw blurRad="38100" dist="38100" dir="2700000" algn="tl">
                    <a:srgbClr val="000000">
                      <a:alpha val="43137"/>
                    </a:srgbClr>
                  </a:outerShdw>
                </a:effectLst>
              </a:rPr>
              <a:t> No More</a:t>
            </a:r>
          </a:p>
          <a:p>
            <a:r>
              <a:rPr lang="en-GB" dirty="0" err="1">
                <a:effectLst>
                  <a:outerShdw blurRad="38100" dist="38100" dir="2700000" algn="tl">
                    <a:srgbClr val="000000">
                      <a:alpha val="43137"/>
                    </a:srgbClr>
                  </a:outerShdw>
                </a:effectLst>
              </a:rPr>
              <a:t>Shoalwater</a:t>
            </a:r>
            <a:r>
              <a:rPr lang="en-GB" dirty="0">
                <a:effectLst>
                  <a:outerShdw blurRad="38100" dist="38100" dir="2700000" algn="tl">
                    <a:srgbClr val="000000">
                      <a:alpha val="43137"/>
                    </a:srgbClr>
                  </a:outerShdw>
                </a:effectLst>
              </a:rPr>
              <a:t> Bay Tribe</a:t>
            </a:r>
          </a:p>
          <a:p>
            <a:r>
              <a:rPr lang="en-US" i="0" dirty="0">
                <a:effectLst>
                  <a:outerShdw blurRad="38100" dist="38100" dir="2700000" algn="tl">
                    <a:srgbClr val="000000">
                      <a:alpha val="43137"/>
                    </a:srgbClr>
                  </a:outerShdw>
                </a:effectLst>
              </a:rPr>
              <a:t>Northwest Association of Networked Ocean Observing Systems (N</a:t>
            </a:r>
            <a:r>
              <a:rPr lang="en-GB" dirty="0">
                <a:effectLst>
                  <a:outerShdw blurRad="38100" dist="38100" dir="2700000" algn="tl">
                    <a:srgbClr val="000000">
                      <a:alpha val="43137"/>
                    </a:srgbClr>
                  </a:outerShdw>
                </a:effectLst>
              </a:rPr>
              <a:t>ANOOS)</a:t>
            </a:r>
          </a:p>
          <a:p>
            <a:r>
              <a:rPr lang="en-GB" dirty="0">
                <a:effectLst>
                  <a:outerShdw blurRad="38100" dist="38100" dir="2700000" algn="tl">
                    <a:srgbClr val="000000">
                      <a:alpha val="43137"/>
                    </a:srgbClr>
                  </a:outerShdw>
                </a:effectLst>
              </a:rPr>
              <a:t>Paul Bayle, Chris Blenkinsopp, University of Bath</a:t>
            </a:r>
          </a:p>
          <a:p>
            <a:r>
              <a:rPr lang="en-US"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NOAA Office for Coastal Management</a:t>
            </a:r>
          </a:p>
          <a:p>
            <a:r>
              <a:rPr lang="en-US"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Moffatt &amp; Nichol</a:t>
            </a:r>
          </a:p>
          <a:p>
            <a:pPr marR="0" lvl="0">
              <a:spcBef>
                <a:spcPts val="0"/>
              </a:spcBef>
            </a:pPr>
            <a:r>
              <a:rPr lang="en-US"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Washington Department of Ecology Coastal Monitoring &amp; Analysis Program team: Heather Weiner, Diana McCandless, Gabby </a:t>
            </a:r>
            <a:r>
              <a:rPr lang="en-US" dirty="0" err="1">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Alampay</a:t>
            </a:r>
            <a:r>
              <a:rPr lang="en-US"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Michelle Gostic, Delaney Stokes, Casey Madill, Kennadie Selden, Alena Reynolds, Alice Henderson</a:t>
            </a:r>
          </a:p>
          <a:p>
            <a:endParaRPr lang="en-GB" sz="2000" dirty="0"/>
          </a:p>
          <a:p>
            <a:endParaRPr lang="en-GB" sz="2000" dirty="0"/>
          </a:p>
          <a:p>
            <a:endParaRPr lang="en-GB" sz="2000" dirty="0"/>
          </a:p>
          <a:p>
            <a:pPr marL="285750" indent="-285750">
              <a:buFont typeface="Arial" panose="020B0604020202020204" pitchFamily="34" charset="0"/>
              <a:buChar char="•"/>
            </a:pPr>
            <a:endParaRPr lang="en-GB" sz="2000" dirty="0"/>
          </a:p>
        </p:txBody>
      </p:sp>
      <p:sp>
        <p:nvSpPr>
          <p:cNvPr id="4" name="Subtitle 2">
            <a:extLst>
              <a:ext uri="{FF2B5EF4-FFF2-40B4-BE49-F238E27FC236}">
                <a16:creationId xmlns:a16="http://schemas.microsoft.com/office/drawing/2014/main" id="{BF8A682A-77D4-4C55-3BA1-9116BC24EC25}"/>
              </a:ext>
            </a:extLst>
          </p:cNvPr>
          <p:cNvSpPr txBox="1">
            <a:spLocks/>
          </p:cNvSpPr>
          <p:nvPr/>
        </p:nvSpPr>
        <p:spPr>
          <a:xfrm>
            <a:off x="5116700" y="1259905"/>
            <a:ext cx="6264649" cy="10398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2"/>
                </a:solidFill>
              </a:rPr>
              <a:t>George Kaminsky</a:t>
            </a:r>
          </a:p>
          <a:p>
            <a:pPr marL="0" indent="0">
              <a:buNone/>
            </a:pPr>
            <a:r>
              <a:rPr lang="en-US" dirty="0">
                <a:solidFill>
                  <a:schemeClr val="tx2"/>
                </a:solidFill>
              </a:rPr>
              <a:t>gkam461@ecy.wa.gov</a:t>
            </a:r>
          </a:p>
        </p:txBody>
      </p:sp>
    </p:spTree>
    <p:extLst>
      <p:ext uri="{BB962C8B-B14F-4D97-AF65-F5344CB8AC3E}">
        <p14:creationId xmlns:p14="http://schemas.microsoft.com/office/powerpoint/2010/main" val="1327065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DD58F3-9C5C-78DC-76F8-BC5CBBA64760}"/>
              </a:ext>
              <a:ext uri="{C183D7F6-B498-43B3-948B-1728B52AA6E4}">
                <adec:decorative xmlns:adec="http://schemas.microsoft.com/office/drawing/2017/decorative" val="1"/>
              </a:ext>
            </a:extLst>
          </p:cNvPr>
          <p:cNvSpPr/>
          <p:nvPr/>
        </p:nvSpPr>
        <p:spPr>
          <a:xfrm>
            <a:off x="1" y="1509304"/>
            <a:ext cx="7629928" cy="4127925"/>
          </a:xfrm>
          <a:prstGeom prst="rect">
            <a:avLst/>
          </a:prstGeom>
          <a:solidFill>
            <a:srgbClr val="ECE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5" descr="Accessibility icon">
            <a:extLst>
              <a:ext uri="{FF2B5EF4-FFF2-40B4-BE49-F238E27FC236}">
                <a16:creationId xmlns:a16="http://schemas.microsoft.com/office/drawing/2014/main" id="{D0C419C5-6465-10E8-8E54-4B54A59E2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486" y="1673808"/>
            <a:ext cx="805442" cy="805442"/>
          </a:xfrm>
          <a:prstGeom prst="rect">
            <a:avLst/>
          </a:prstGeom>
        </p:spPr>
      </p:pic>
      <p:sp>
        <p:nvSpPr>
          <p:cNvPr id="2" name="Title 1">
            <a:extLst>
              <a:ext uri="{FF2B5EF4-FFF2-40B4-BE49-F238E27FC236}">
                <a16:creationId xmlns:a16="http://schemas.microsoft.com/office/drawing/2014/main" id="{C9CC6DF6-C8FF-CF95-F5F6-D9F45C21A116}"/>
              </a:ext>
            </a:extLst>
          </p:cNvPr>
          <p:cNvSpPr>
            <a:spLocks noGrp="1"/>
          </p:cNvSpPr>
          <p:nvPr>
            <p:ph type="ctrTitle"/>
          </p:nvPr>
        </p:nvSpPr>
        <p:spPr>
          <a:xfrm>
            <a:off x="1279928" y="1673808"/>
            <a:ext cx="5922150" cy="805442"/>
          </a:xfrm>
        </p:spPr>
        <p:txBody>
          <a:bodyPr anchor="ctr">
            <a:normAutofit/>
          </a:bodyPr>
          <a:lstStyle/>
          <a:p>
            <a:r>
              <a:rPr lang="en-US" sz="3200" dirty="0">
                <a:solidFill>
                  <a:schemeClr val="tx1"/>
                </a:solidFill>
              </a:rPr>
              <a:t>ADA Accessibility</a:t>
            </a:r>
          </a:p>
        </p:txBody>
      </p:sp>
      <p:sp>
        <p:nvSpPr>
          <p:cNvPr id="4" name="Content Placeholder 3">
            <a:extLst>
              <a:ext uri="{FF2B5EF4-FFF2-40B4-BE49-F238E27FC236}">
                <a16:creationId xmlns:a16="http://schemas.microsoft.com/office/drawing/2014/main" id="{87870381-D916-64A2-BCC5-8A6AE12381D3}"/>
              </a:ext>
            </a:extLst>
          </p:cNvPr>
          <p:cNvSpPr>
            <a:spLocks noGrp="1"/>
          </p:cNvSpPr>
          <p:nvPr>
            <p:ph idx="1"/>
          </p:nvPr>
        </p:nvSpPr>
        <p:spPr>
          <a:xfrm>
            <a:off x="457200" y="2584837"/>
            <a:ext cx="6829720" cy="2873284"/>
          </a:xfrm>
        </p:spPr>
        <p:txBody>
          <a:bodyPr>
            <a:normAutofit/>
          </a:bodyPr>
          <a:lstStyle/>
          <a:p>
            <a:pPr lvl="0"/>
            <a:r>
              <a:rPr lang="en-US" sz="2000" dirty="0"/>
              <a:t>The Department of Ecology is committed to providing people with disabilities access to information and services by meeting or exceeding the requirements of the Americans with Disabilities Act (ADA), Section 504 and 508 of the Rehabilitation Act, and Washington State Policy #188. </a:t>
            </a:r>
          </a:p>
          <a:p>
            <a:pPr lvl="0"/>
            <a:r>
              <a:rPr lang="en-US" sz="2000" dirty="0"/>
              <a:t>To request an ADA accommodation, contact Ecology by phone at 360-407-6831 or email at </a:t>
            </a:r>
            <a:r>
              <a:rPr lang="en-US" sz="2000" dirty="0">
                <a:hlinkClick r:id="rId3">
                  <a:extLst>
                    <a:ext uri="{A12FA001-AC4F-418D-AE19-62706E023703}">
                      <ahyp:hlinkClr xmlns:ahyp="http://schemas.microsoft.com/office/drawing/2018/hyperlinkcolor" val="tx"/>
                    </a:ext>
                  </a:extLst>
                </a:hlinkClick>
              </a:rPr>
              <a:t>ecyadacoordinator@ecy.wa.gov</a:t>
            </a:r>
            <a:r>
              <a:rPr lang="en-US" sz="2000" dirty="0"/>
              <a:t>. For Washington Relay Service or TTY call 711 or 877-833-6341. Visit </a:t>
            </a:r>
            <a:r>
              <a:rPr lang="en-US" sz="2000" dirty="0">
                <a:hlinkClick r:id="rId4">
                  <a:extLst>
                    <a:ext uri="{A12FA001-AC4F-418D-AE19-62706E023703}">
                      <ahyp:hlinkClr xmlns:ahyp="http://schemas.microsoft.com/office/drawing/2018/hyperlinkcolor" val="tx"/>
                    </a:ext>
                  </a:extLst>
                </a:hlinkClick>
              </a:rPr>
              <a:t>Ecology’s website</a:t>
            </a:r>
            <a:r>
              <a:rPr lang="en-US" sz="2000" dirty="0"/>
              <a:t> for more information.</a:t>
            </a:r>
          </a:p>
        </p:txBody>
      </p:sp>
      <p:sp>
        <p:nvSpPr>
          <p:cNvPr id="3" name="Slide Number Placeholder 2">
            <a:extLst>
              <a:ext uri="{FF2B5EF4-FFF2-40B4-BE49-F238E27FC236}">
                <a16:creationId xmlns:a16="http://schemas.microsoft.com/office/drawing/2014/main" id="{6A6CD155-B39D-CC88-1E68-BAA971F2C1BB}"/>
              </a:ext>
            </a:extLst>
          </p:cNvPr>
          <p:cNvSpPr>
            <a:spLocks noGrp="1"/>
          </p:cNvSpPr>
          <p:nvPr>
            <p:ph type="sldNum" sz="quarter" idx="12"/>
          </p:nvPr>
        </p:nvSpPr>
        <p:spPr/>
        <p:txBody>
          <a:bodyPr/>
          <a:lstStyle/>
          <a:p>
            <a:fld id="{BF275850-B71D-490D-965C-ED6AE5531855}" type="slidenum">
              <a:rPr lang="en-US" smtClean="0"/>
              <a:t>19</a:t>
            </a:fld>
            <a:endParaRPr lang="en-US"/>
          </a:p>
        </p:txBody>
      </p:sp>
    </p:spTree>
    <p:extLst>
      <p:ext uri="{BB962C8B-B14F-4D97-AF65-F5344CB8AC3E}">
        <p14:creationId xmlns:p14="http://schemas.microsoft.com/office/powerpoint/2010/main" val="289565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6498"/>
            <a:ext cx="8281660" cy="666505"/>
          </a:xfrm>
        </p:spPr>
        <p:txBody>
          <a:bodyPr/>
          <a:lstStyle/>
          <a:p>
            <a:r>
              <a:rPr lang="en-US" dirty="0"/>
              <a:t>Monitoring Methods</a:t>
            </a:r>
          </a:p>
        </p:txBody>
      </p:sp>
      <p:sp>
        <p:nvSpPr>
          <p:cNvPr id="3" name="Content Placeholder 2"/>
          <p:cNvSpPr>
            <a:spLocks noGrp="1"/>
          </p:cNvSpPr>
          <p:nvPr>
            <p:ph idx="1"/>
          </p:nvPr>
        </p:nvSpPr>
        <p:spPr>
          <a:xfrm>
            <a:off x="158221" y="893003"/>
            <a:ext cx="6363324" cy="4770194"/>
          </a:xfrm>
        </p:spPr>
        <p:txBody>
          <a:bodyPr/>
          <a:lstStyle/>
          <a:p>
            <a:pPr marL="0" indent="0">
              <a:buNone/>
            </a:pPr>
            <a:r>
              <a:rPr lang="en-US" dirty="0"/>
              <a:t>Monitoring since 2018 including:</a:t>
            </a:r>
          </a:p>
          <a:p>
            <a:pPr marL="971550" lvl="1" indent="-514350">
              <a:buFont typeface="+mj-lt"/>
              <a:buAutoNum type="arabicPeriod"/>
            </a:pPr>
            <a:r>
              <a:rPr lang="en-US" dirty="0"/>
              <a:t>Topographic surface mapping</a:t>
            </a:r>
          </a:p>
          <a:p>
            <a:pPr marL="971550" lvl="1" indent="-514350">
              <a:buFont typeface="+mj-lt"/>
              <a:buAutoNum type="arabicPeriod"/>
            </a:pPr>
            <a:r>
              <a:rPr lang="en-US" dirty="0"/>
              <a:t>Topographic beach profiles</a:t>
            </a:r>
          </a:p>
          <a:p>
            <a:pPr marL="971550" lvl="1" indent="-514350">
              <a:buFont typeface="+mj-lt"/>
              <a:buAutoNum type="arabicPeriod"/>
            </a:pPr>
            <a:r>
              <a:rPr lang="en-US" dirty="0"/>
              <a:t>Feature mapping</a:t>
            </a:r>
          </a:p>
          <a:p>
            <a:pPr marL="971550" lvl="1" indent="-514350">
              <a:buFont typeface="+mj-lt"/>
              <a:buAutoNum type="arabicPeriod"/>
            </a:pPr>
            <a:r>
              <a:rPr lang="en-US" dirty="0"/>
              <a:t>RFID rock tracking</a:t>
            </a:r>
          </a:p>
          <a:p>
            <a:pPr marL="971550" lvl="1" indent="-514350">
              <a:buFont typeface="+mj-lt"/>
              <a:buAutoNum type="arabicPeriod"/>
            </a:pPr>
            <a:r>
              <a:rPr lang="en-US" dirty="0"/>
              <a:t>Particle sizing</a:t>
            </a:r>
          </a:p>
          <a:p>
            <a:pPr lvl="1"/>
            <a:endParaRPr lang="en-US" dirty="0"/>
          </a:p>
        </p:txBody>
      </p:sp>
      <p:sp>
        <p:nvSpPr>
          <p:cNvPr id="4" name="Slide Number Placeholder 3"/>
          <p:cNvSpPr>
            <a:spLocks noGrp="1"/>
          </p:cNvSpPr>
          <p:nvPr>
            <p:ph type="sldNum" sz="quarter" idx="12"/>
          </p:nvPr>
        </p:nvSpPr>
        <p:spPr/>
        <p:txBody>
          <a:bodyPr/>
          <a:lstStyle/>
          <a:p>
            <a:fld id="{BF275850-B71D-490D-965C-ED6AE5531855}" type="slidenum">
              <a:rPr lang="en-US" smtClean="0"/>
              <a:t>2</a:t>
            </a:fld>
            <a:endParaRPr lang="en-US"/>
          </a:p>
        </p:txBody>
      </p:sp>
      <p:pic>
        <p:nvPicPr>
          <p:cNvPr id="5" name="Picture 4">
            <a:extLst>
              <a:ext uri="{FF2B5EF4-FFF2-40B4-BE49-F238E27FC236}">
                <a16:creationId xmlns:a16="http://schemas.microsoft.com/office/drawing/2014/main" id="{58DE3D41-44ED-7CE2-7694-3971EB886B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241" t="20752" r="40407" b="16654"/>
          <a:stretch/>
        </p:blipFill>
        <p:spPr>
          <a:xfrm>
            <a:off x="0" y="3819279"/>
            <a:ext cx="2220452" cy="3038721"/>
          </a:xfrm>
          <a:prstGeom prst="rect">
            <a:avLst/>
          </a:prstGeom>
          <a:ln>
            <a:solidFill>
              <a:schemeClr val="tx1"/>
            </a:solidFill>
          </a:ln>
        </p:spPr>
      </p:pic>
      <p:pic>
        <p:nvPicPr>
          <p:cNvPr id="7" name="Picture 6">
            <a:extLst>
              <a:ext uri="{FF2B5EF4-FFF2-40B4-BE49-F238E27FC236}">
                <a16:creationId xmlns:a16="http://schemas.microsoft.com/office/drawing/2014/main" id="{8A583145-3C0A-F783-80ED-5B6C1F4943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294" r="22411" b="18460"/>
          <a:stretch/>
        </p:blipFill>
        <p:spPr>
          <a:xfrm>
            <a:off x="6621753" y="647344"/>
            <a:ext cx="2522247" cy="2671918"/>
          </a:xfrm>
          <a:prstGeom prst="rect">
            <a:avLst/>
          </a:prstGeom>
          <a:ln w="9525">
            <a:solidFill>
              <a:srgbClr val="334E6B"/>
            </a:solidFill>
          </a:ln>
        </p:spPr>
      </p:pic>
      <p:pic>
        <p:nvPicPr>
          <p:cNvPr id="8" name="Picture 7">
            <a:extLst>
              <a:ext uri="{FF2B5EF4-FFF2-40B4-BE49-F238E27FC236}">
                <a16:creationId xmlns:a16="http://schemas.microsoft.com/office/drawing/2014/main" id="{655BDF5A-19A3-440F-186C-4A6C37B762F6}"/>
              </a:ext>
            </a:extLst>
          </p:cNvPr>
          <p:cNvPicPr>
            <a:picLocks noChangeAspect="1"/>
          </p:cNvPicPr>
          <p:nvPr/>
        </p:nvPicPr>
        <p:blipFill>
          <a:blip r:embed="rId4"/>
          <a:stretch>
            <a:fillRect/>
          </a:stretch>
        </p:blipFill>
        <p:spPr>
          <a:xfrm>
            <a:off x="3983685" y="3319262"/>
            <a:ext cx="1176630" cy="219475"/>
          </a:xfrm>
          <a:prstGeom prst="rect">
            <a:avLst/>
          </a:prstGeom>
        </p:spPr>
      </p:pic>
      <p:pic>
        <p:nvPicPr>
          <p:cNvPr id="13" name="Picture 12" descr="A picture containing outdoor, sky, ground, yellow&#10;&#10;Description automatically generated">
            <a:extLst>
              <a:ext uri="{FF2B5EF4-FFF2-40B4-BE49-F238E27FC236}">
                <a16:creationId xmlns:a16="http://schemas.microsoft.com/office/drawing/2014/main" id="{0E0EDC0E-314C-5F84-24B9-F98EF9E0E4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38" t="7574" r="36436" b="15222"/>
          <a:stretch/>
        </p:blipFill>
        <p:spPr>
          <a:xfrm>
            <a:off x="2331604" y="3819279"/>
            <a:ext cx="2215912" cy="3025583"/>
          </a:xfrm>
          <a:prstGeom prst="rect">
            <a:avLst/>
          </a:prstGeom>
          <a:ln>
            <a:solidFill>
              <a:schemeClr val="tx1">
                <a:lumMod val="50000"/>
              </a:schemeClr>
            </a:solidFill>
          </a:ln>
        </p:spPr>
      </p:pic>
      <p:pic>
        <p:nvPicPr>
          <p:cNvPr id="17" name="Picture 16" descr="A picture containing outdoor, nature, shore&#10;&#10;Description automatically generated">
            <a:extLst>
              <a:ext uri="{FF2B5EF4-FFF2-40B4-BE49-F238E27FC236}">
                <a16:creationId xmlns:a16="http://schemas.microsoft.com/office/drawing/2014/main" id="{A1D806D6-EED8-F05C-3ACC-070C7C7A74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334" t="15614" r="30009" b="23112"/>
          <a:stretch/>
        </p:blipFill>
        <p:spPr>
          <a:xfrm>
            <a:off x="4647723" y="3819263"/>
            <a:ext cx="2215912" cy="3025583"/>
          </a:xfrm>
          <a:prstGeom prst="rect">
            <a:avLst/>
          </a:prstGeom>
          <a:ln>
            <a:solidFill>
              <a:schemeClr val="tx1"/>
            </a:solidFill>
          </a:ln>
        </p:spPr>
      </p:pic>
      <p:pic>
        <p:nvPicPr>
          <p:cNvPr id="19" name="Picture 18" descr="A picture containing outdoor, rock, ground, person&#10;&#10;Description automatically generated">
            <a:extLst>
              <a:ext uri="{FF2B5EF4-FFF2-40B4-BE49-F238E27FC236}">
                <a16:creationId xmlns:a16="http://schemas.microsoft.com/office/drawing/2014/main" id="{72384364-0203-A35E-5A02-DF4875C65F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171" r="33787"/>
          <a:stretch/>
        </p:blipFill>
        <p:spPr>
          <a:xfrm>
            <a:off x="6963843" y="3819279"/>
            <a:ext cx="2180157" cy="3025583"/>
          </a:xfrm>
          <a:prstGeom prst="rect">
            <a:avLst/>
          </a:prstGeom>
          <a:ln>
            <a:solidFill>
              <a:schemeClr val="tx1"/>
            </a:solidFill>
          </a:ln>
        </p:spPr>
      </p:pic>
      <p:sp>
        <p:nvSpPr>
          <p:cNvPr id="21" name="TextBox 20">
            <a:extLst>
              <a:ext uri="{FF2B5EF4-FFF2-40B4-BE49-F238E27FC236}">
                <a16:creationId xmlns:a16="http://schemas.microsoft.com/office/drawing/2014/main" id="{CAB5E123-DA13-432C-7044-E11437E70D79}"/>
              </a:ext>
            </a:extLst>
          </p:cNvPr>
          <p:cNvSpPr txBox="1"/>
          <p:nvPr/>
        </p:nvSpPr>
        <p:spPr>
          <a:xfrm>
            <a:off x="6621753" y="2908768"/>
            <a:ext cx="357211"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1</a:t>
            </a:r>
          </a:p>
        </p:txBody>
      </p:sp>
      <p:sp>
        <p:nvSpPr>
          <p:cNvPr id="24" name="TextBox 23">
            <a:extLst>
              <a:ext uri="{FF2B5EF4-FFF2-40B4-BE49-F238E27FC236}">
                <a16:creationId xmlns:a16="http://schemas.microsoft.com/office/drawing/2014/main" id="{14B13553-28D5-7BB4-8972-1B36D66E29A2}"/>
              </a:ext>
            </a:extLst>
          </p:cNvPr>
          <p:cNvSpPr txBox="1"/>
          <p:nvPr/>
        </p:nvSpPr>
        <p:spPr>
          <a:xfrm>
            <a:off x="47929" y="6446836"/>
            <a:ext cx="357211"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2</a:t>
            </a:r>
          </a:p>
        </p:txBody>
      </p:sp>
      <p:sp>
        <p:nvSpPr>
          <p:cNvPr id="25" name="TextBox 24">
            <a:extLst>
              <a:ext uri="{FF2B5EF4-FFF2-40B4-BE49-F238E27FC236}">
                <a16:creationId xmlns:a16="http://schemas.microsoft.com/office/drawing/2014/main" id="{B46E2ECE-2CBA-6083-32D0-01017ABA8E60}"/>
              </a:ext>
            </a:extLst>
          </p:cNvPr>
          <p:cNvSpPr txBox="1"/>
          <p:nvPr/>
        </p:nvSpPr>
        <p:spPr>
          <a:xfrm>
            <a:off x="2331604" y="6452051"/>
            <a:ext cx="357211"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3</a:t>
            </a:r>
          </a:p>
        </p:txBody>
      </p:sp>
      <p:sp>
        <p:nvSpPr>
          <p:cNvPr id="26" name="TextBox 25">
            <a:extLst>
              <a:ext uri="{FF2B5EF4-FFF2-40B4-BE49-F238E27FC236}">
                <a16:creationId xmlns:a16="http://schemas.microsoft.com/office/drawing/2014/main" id="{61347F1C-0DB3-2BBD-D706-9FCB1489CAC9}"/>
              </a:ext>
            </a:extLst>
          </p:cNvPr>
          <p:cNvSpPr txBox="1"/>
          <p:nvPr/>
        </p:nvSpPr>
        <p:spPr>
          <a:xfrm>
            <a:off x="4653531" y="6475514"/>
            <a:ext cx="357211"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4</a:t>
            </a:r>
          </a:p>
        </p:txBody>
      </p:sp>
      <p:sp>
        <p:nvSpPr>
          <p:cNvPr id="27" name="TextBox 26">
            <a:extLst>
              <a:ext uri="{FF2B5EF4-FFF2-40B4-BE49-F238E27FC236}">
                <a16:creationId xmlns:a16="http://schemas.microsoft.com/office/drawing/2014/main" id="{234F7996-F321-4ACB-ABE3-3797EE9568CC}"/>
              </a:ext>
            </a:extLst>
          </p:cNvPr>
          <p:cNvSpPr txBox="1"/>
          <p:nvPr/>
        </p:nvSpPr>
        <p:spPr>
          <a:xfrm>
            <a:off x="6999711" y="6413829"/>
            <a:ext cx="357211"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5</a:t>
            </a:r>
          </a:p>
        </p:txBody>
      </p:sp>
    </p:spTree>
    <p:extLst>
      <p:ext uri="{BB962C8B-B14F-4D97-AF65-F5344CB8AC3E}">
        <p14:creationId xmlns:p14="http://schemas.microsoft.com/office/powerpoint/2010/main" val="2803055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190750" y="285800"/>
            <a:ext cx="8195317" cy="662511"/>
          </a:xfrm>
        </p:spPr>
        <p:txBody>
          <a:bodyPr>
            <a:normAutofit/>
          </a:bodyPr>
          <a:lstStyle/>
          <a:p>
            <a:r>
              <a:rPr lang="en-US" dirty="0"/>
              <a:t>Surface Elevation Change in 5-years</a:t>
            </a:r>
          </a:p>
        </p:txBody>
      </p:sp>
      <p:sp>
        <p:nvSpPr>
          <p:cNvPr id="13" name="TextBox 12">
            <a:extLst>
              <a:ext uri="{FF2B5EF4-FFF2-40B4-BE49-F238E27FC236}">
                <a16:creationId xmlns:a16="http://schemas.microsoft.com/office/drawing/2014/main" id="{587BF862-7F08-7176-41A5-5F7D4E8F488A}"/>
              </a:ext>
            </a:extLst>
          </p:cNvPr>
          <p:cNvSpPr txBox="1"/>
          <p:nvPr/>
        </p:nvSpPr>
        <p:spPr>
          <a:xfrm>
            <a:off x="190750" y="4635569"/>
            <a:ext cx="3827858" cy="369332"/>
          </a:xfrm>
          <a:prstGeom prst="rect">
            <a:avLst/>
          </a:prstGeom>
          <a:noFill/>
        </p:spPr>
        <p:txBody>
          <a:bodyPr wrap="square" rtlCol="0">
            <a:spAutoFit/>
          </a:bodyPr>
          <a:lstStyle/>
          <a:p>
            <a:r>
              <a:rPr lang="en-US" dirty="0">
                <a:solidFill>
                  <a:schemeClr val="bg1"/>
                </a:solidFill>
                <a:latin typeface="+mj-lt"/>
              </a:rPr>
              <a:t>5-years Change (2018 - 2023)</a:t>
            </a:r>
          </a:p>
        </p:txBody>
      </p:sp>
      <p:pic>
        <p:nvPicPr>
          <p:cNvPr id="6" name="Picture 5" descr="A satellite view of a beach&#10;&#10;Description automatically generated">
            <a:extLst>
              <a:ext uri="{FF2B5EF4-FFF2-40B4-BE49-F238E27FC236}">
                <a16:creationId xmlns:a16="http://schemas.microsoft.com/office/drawing/2014/main" id="{384184AF-ECD4-B11F-9012-5BA87A98FF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02" t="53959" r="3593" b="20936"/>
          <a:stretch/>
        </p:blipFill>
        <p:spPr>
          <a:xfrm>
            <a:off x="295638" y="1119953"/>
            <a:ext cx="8552723" cy="1645920"/>
          </a:xfrm>
          <a:prstGeom prst="rect">
            <a:avLst/>
          </a:prstGeom>
          <a:ln w="12700">
            <a:solidFill>
              <a:schemeClr val="tx1"/>
            </a:solidFill>
          </a:ln>
        </p:spPr>
      </p:pic>
      <p:pic>
        <p:nvPicPr>
          <p:cNvPr id="22" name="Picture 21" descr="A satellite image of a coastal area&#10;&#10;Description automatically generated">
            <a:extLst>
              <a:ext uri="{FF2B5EF4-FFF2-40B4-BE49-F238E27FC236}">
                <a16:creationId xmlns:a16="http://schemas.microsoft.com/office/drawing/2014/main" id="{E50524DA-6295-1011-C1E6-946BAA222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75" t="52502" r="10374" b="22302"/>
          <a:stretch/>
        </p:blipFill>
        <p:spPr>
          <a:xfrm>
            <a:off x="295638" y="4805215"/>
            <a:ext cx="8549640" cy="1812664"/>
          </a:xfrm>
          <a:prstGeom prst="rect">
            <a:avLst/>
          </a:prstGeom>
          <a:ln w="12700">
            <a:solidFill>
              <a:schemeClr val="tx1"/>
            </a:solidFill>
          </a:ln>
        </p:spPr>
      </p:pic>
      <p:sp>
        <p:nvSpPr>
          <p:cNvPr id="23" name="TextBox 22">
            <a:extLst>
              <a:ext uri="{FF2B5EF4-FFF2-40B4-BE49-F238E27FC236}">
                <a16:creationId xmlns:a16="http://schemas.microsoft.com/office/drawing/2014/main" id="{72B9F103-AE64-B578-E277-F84B9D02C22E}"/>
              </a:ext>
            </a:extLst>
          </p:cNvPr>
          <p:cNvSpPr txBox="1"/>
          <p:nvPr/>
        </p:nvSpPr>
        <p:spPr>
          <a:xfrm>
            <a:off x="303940" y="1119953"/>
            <a:ext cx="1756372" cy="369332"/>
          </a:xfrm>
          <a:prstGeom prst="rect">
            <a:avLst/>
          </a:prstGeom>
          <a:noFill/>
        </p:spPr>
        <p:txBody>
          <a:bodyPr wrap="square" rtlCol="0">
            <a:spAutoFit/>
          </a:bodyPr>
          <a:lstStyle/>
          <a:p>
            <a:r>
              <a:rPr lang="en-US" dirty="0">
                <a:solidFill>
                  <a:schemeClr val="bg1"/>
                </a:solidFill>
                <a:latin typeface="+mj-lt"/>
              </a:rPr>
              <a:t>Winter 2019</a:t>
            </a:r>
          </a:p>
        </p:txBody>
      </p:sp>
      <p:sp>
        <p:nvSpPr>
          <p:cNvPr id="24" name="TextBox 23">
            <a:extLst>
              <a:ext uri="{FF2B5EF4-FFF2-40B4-BE49-F238E27FC236}">
                <a16:creationId xmlns:a16="http://schemas.microsoft.com/office/drawing/2014/main" id="{7CE45128-D67D-F3AB-2DA4-C50293652DB2}"/>
              </a:ext>
            </a:extLst>
          </p:cNvPr>
          <p:cNvSpPr txBox="1"/>
          <p:nvPr/>
        </p:nvSpPr>
        <p:spPr>
          <a:xfrm>
            <a:off x="303940" y="4889748"/>
            <a:ext cx="3827858" cy="369332"/>
          </a:xfrm>
          <a:prstGeom prst="rect">
            <a:avLst/>
          </a:prstGeom>
          <a:noFill/>
        </p:spPr>
        <p:txBody>
          <a:bodyPr wrap="square" rtlCol="0">
            <a:spAutoFit/>
          </a:bodyPr>
          <a:lstStyle/>
          <a:p>
            <a:r>
              <a:rPr lang="en-US" dirty="0">
                <a:solidFill>
                  <a:schemeClr val="bg1"/>
                </a:solidFill>
                <a:latin typeface="+mj-lt"/>
              </a:rPr>
              <a:t>5-years Change (2019 - 2024)</a:t>
            </a:r>
          </a:p>
        </p:txBody>
      </p:sp>
      <p:sp>
        <p:nvSpPr>
          <p:cNvPr id="25" name="TextBox 24">
            <a:extLst>
              <a:ext uri="{FF2B5EF4-FFF2-40B4-BE49-F238E27FC236}">
                <a16:creationId xmlns:a16="http://schemas.microsoft.com/office/drawing/2014/main" id="{1B63324D-6E07-AB40-7C91-B0D0536B4DEF}"/>
              </a:ext>
            </a:extLst>
          </p:cNvPr>
          <p:cNvSpPr txBox="1"/>
          <p:nvPr/>
        </p:nvSpPr>
        <p:spPr>
          <a:xfrm>
            <a:off x="6862986" y="6248547"/>
            <a:ext cx="2087180" cy="369332"/>
          </a:xfrm>
          <a:prstGeom prst="rect">
            <a:avLst/>
          </a:prstGeom>
          <a:noFill/>
        </p:spPr>
        <p:txBody>
          <a:bodyPr wrap="square" rtlCol="0">
            <a:spAutoFit/>
          </a:bodyPr>
          <a:lstStyle/>
          <a:p>
            <a:r>
              <a:rPr lang="en-US" b="1" dirty="0">
                <a:solidFill>
                  <a:schemeClr val="bg1"/>
                </a:solidFill>
              </a:rPr>
              <a:t>Image: NAIP 2021</a:t>
            </a:r>
          </a:p>
        </p:txBody>
      </p:sp>
      <p:pic>
        <p:nvPicPr>
          <p:cNvPr id="27" name="Picture 26" descr="A satellite image of a sea&#10;&#10;Description automatically generated">
            <a:extLst>
              <a:ext uri="{FF2B5EF4-FFF2-40B4-BE49-F238E27FC236}">
                <a16:creationId xmlns:a16="http://schemas.microsoft.com/office/drawing/2014/main" id="{435F9A4C-4048-D8E9-F99D-16F9F1BEA7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76" t="54117" r="9126" b="18601"/>
          <a:stretch/>
        </p:blipFill>
        <p:spPr>
          <a:xfrm>
            <a:off x="290420" y="2937515"/>
            <a:ext cx="8549640" cy="1698054"/>
          </a:xfrm>
          <a:prstGeom prst="rect">
            <a:avLst/>
          </a:prstGeom>
          <a:ln w="12700">
            <a:solidFill>
              <a:schemeClr val="tx1"/>
            </a:solidFill>
          </a:ln>
        </p:spPr>
      </p:pic>
      <p:sp>
        <p:nvSpPr>
          <p:cNvPr id="28" name="TextBox 27">
            <a:extLst>
              <a:ext uri="{FF2B5EF4-FFF2-40B4-BE49-F238E27FC236}">
                <a16:creationId xmlns:a16="http://schemas.microsoft.com/office/drawing/2014/main" id="{DE1252A0-F451-1C8B-A2D6-33B49729A4A9}"/>
              </a:ext>
            </a:extLst>
          </p:cNvPr>
          <p:cNvSpPr txBox="1"/>
          <p:nvPr/>
        </p:nvSpPr>
        <p:spPr>
          <a:xfrm>
            <a:off x="303940" y="2911889"/>
            <a:ext cx="1756372" cy="369332"/>
          </a:xfrm>
          <a:prstGeom prst="rect">
            <a:avLst/>
          </a:prstGeom>
          <a:noFill/>
        </p:spPr>
        <p:txBody>
          <a:bodyPr wrap="square" rtlCol="0">
            <a:spAutoFit/>
          </a:bodyPr>
          <a:lstStyle/>
          <a:p>
            <a:r>
              <a:rPr lang="en-US" dirty="0">
                <a:solidFill>
                  <a:schemeClr val="bg1"/>
                </a:solidFill>
                <a:latin typeface="+mj-lt"/>
              </a:rPr>
              <a:t>Winter 2024</a:t>
            </a:r>
          </a:p>
        </p:txBody>
      </p:sp>
      <p:sp>
        <p:nvSpPr>
          <p:cNvPr id="30" name="TextBox 29">
            <a:extLst>
              <a:ext uri="{FF2B5EF4-FFF2-40B4-BE49-F238E27FC236}">
                <a16:creationId xmlns:a16="http://schemas.microsoft.com/office/drawing/2014/main" id="{D7BD5306-3459-5EE6-39BE-26341FD83153}"/>
              </a:ext>
            </a:extLst>
          </p:cNvPr>
          <p:cNvSpPr txBox="1"/>
          <p:nvPr/>
        </p:nvSpPr>
        <p:spPr>
          <a:xfrm>
            <a:off x="1971536" y="4735788"/>
            <a:ext cx="5779363" cy="584775"/>
          </a:xfrm>
          <a:prstGeom prst="rect">
            <a:avLst/>
          </a:prstGeom>
          <a:noFill/>
        </p:spPr>
        <p:txBody>
          <a:bodyPr wrap="square">
            <a:spAutoFit/>
          </a:bodyPr>
          <a:lstStyle/>
          <a:p>
            <a:pPr algn="ctr"/>
            <a:r>
              <a:rPr lang="en-US" sz="1600" dirty="0">
                <a:solidFill>
                  <a:schemeClr val="bg2">
                    <a:lumMod val="60000"/>
                    <a:lumOff val="40000"/>
                  </a:schemeClr>
                </a:solidFill>
                <a:latin typeface="+mj-lt"/>
              </a:rPr>
              <a:t>Net Sediment Deposition</a:t>
            </a:r>
          </a:p>
          <a:p>
            <a:pPr algn="ctr"/>
            <a:r>
              <a:rPr lang="en-US" sz="1600" dirty="0">
                <a:solidFill>
                  <a:schemeClr val="bg2">
                    <a:lumMod val="60000"/>
                    <a:lumOff val="40000"/>
                  </a:schemeClr>
                </a:solidFill>
                <a:latin typeface="+mj-lt"/>
              </a:rPr>
              <a:t>295,596 Cubic Yards</a:t>
            </a:r>
          </a:p>
        </p:txBody>
      </p:sp>
    </p:spTree>
    <p:extLst>
      <p:ext uri="{BB962C8B-B14F-4D97-AF65-F5344CB8AC3E}">
        <p14:creationId xmlns:p14="http://schemas.microsoft.com/office/powerpoint/2010/main" val="41145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0" y="210036"/>
            <a:ext cx="8195317" cy="662511"/>
          </a:xfrm>
        </p:spPr>
        <p:txBody>
          <a:bodyPr>
            <a:normAutofit/>
          </a:bodyPr>
          <a:lstStyle/>
          <a:p>
            <a:r>
              <a:rPr lang="en-US"/>
              <a:t>Change in Surface Elevation</a:t>
            </a:r>
            <a:endParaRPr lang="en-US" dirty="0"/>
          </a:p>
        </p:txBody>
      </p:sp>
      <p:sp>
        <p:nvSpPr>
          <p:cNvPr id="13" name="TextBox 12">
            <a:extLst>
              <a:ext uri="{FF2B5EF4-FFF2-40B4-BE49-F238E27FC236}">
                <a16:creationId xmlns:a16="http://schemas.microsoft.com/office/drawing/2014/main" id="{587BF862-7F08-7176-41A5-5F7D4E8F488A}"/>
              </a:ext>
            </a:extLst>
          </p:cNvPr>
          <p:cNvSpPr txBox="1"/>
          <p:nvPr/>
        </p:nvSpPr>
        <p:spPr>
          <a:xfrm>
            <a:off x="190750" y="4635569"/>
            <a:ext cx="3827858" cy="369332"/>
          </a:xfrm>
          <a:prstGeom prst="rect">
            <a:avLst/>
          </a:prstGeom>
          <a:noFill/>
        </p:spPr>
        <p:txBody>
          <a:bodyPr wrap="square" rtlCol="0">
            <a:spAutoFit/>
          </a:bodyPr>
          <a:lstStyle/>
          <a:p>
            <a:r>
              <a:rPr lang="en-US" dirty="0">
                <a:solidFill>
                  <a:schemeClr val="bg1"/>
                </a:solidFill>
                <a:latin typeface="+mj-lt"/>
              </a:rPr>
              <a:t>5-years Change (2018 - 2023)</a:t>
            </a:r>
          </a:p>
        </p:txBody>
      </p:sp>
      <p:pic>
        <p:nvPicPr>
          <p:cNvPr id="3" name="Picture 2" descr="A satellite image of a sea&#10;&#10;Description automatically generated">
            <a:extLst>
              <a:ext uri="{FF2B5EF4-FFF2-40B4-BE49-F238E27FC236}">
                <a16:creationId xmlns:a16="http://schemas.microsoft.com/office/drawing/2014/main" id="{34B4F03B-A359-2E0B-2E55-7EB1DE824B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1" t="53959" r="8349" b="17258"/>
          <a:stretch/>
        </p:blipFill>
        <p:spPr>
          <a:xfrm>
            <a:off x="264186" y="1062371"/>
            <a:ext cx="8549640" cy="1736948"/>
          </a:xfrm>
          <a:prstGeom prst="rect">
            <a:avLst/>
          </a:prstGeom>
          <a:ln w="12700">
            <a:solidFill>
              <a:schemeClr val="tx1"/>
            </a:solidFill>
          </a:ln>
        </p:spPr>
      </p:pic>
      <p:pic>
        <p:nvPicPr>
          <p:cNvPr id="5" name="Picture 4" descr="A satellite image of a coastal area&#10;&#10;Description automatically generated">
            <a:extLst>
              <a:ext uri="{FF2B5EF4-FFF2-40B4-BE49-F238E27FC236}">
                <a16:creationId xmlns:a16="http://schemas.microsoft.com/office/drawing/2014/main" id="{8BB76DF8-281B-0C36-ADD5-B66C7D38A0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70" t="52650" r="10375" b="18635"/>
          <a:stretch/>
        </p:blipFill>
        <p:spPr>
          <a:xfrm>
            <a:off x="264186" y="4635569"/>
            <a:ext cx="8549640" cy="1818676"/>
          </a:xfrm>
          <a:prstGeom prst="rect">
            <a:avLst/>
          </a:prstGeom>
          <a:ln w="12700">
            <a:solidFill>
              <a:schemeClr val="tx1"/>
            </a:solidFill>
          </a:ln>
        </p:spPr>
      </p:pic>
      <p:sp>
        <p:nvSpPr>
          <p:cNvPr id="7" name="TextBox 6">
            <a:extLst>
              <a:ext uri="{FF2B5EF4-FFF2-40B4-BE49-F238E27FC236}">
                <a16:creationId xmlns:a16="http://schemas.microsoft.com/office/drawing/2014/main" id="{6DE84692-ECAB-9BA5-B548-1F5BA53252DC}"/>
              </a:ext>
            </a:extLst>
          </p:cNvPr>
          <p:cNvSpPr txBox="1"/>
          <p:nvPr/>
        </p:nvSpPr>
        <p:spPr>
          <a:xfrm>
            <a:off x="264186" y="1062371"/>
            <a:ext cx="1756372" cy="369332"/>
          </a:xfrm>
          <a:prstGeom prst="rect">
            <a:avLst/>
          </a:prstGeom>
          <a:noFill/>
        </p:spPr>
        <p:txBody>
          <a:bodyPr wrap="square" rtlCol="0">
            <a:spAutoFit/>
          </a:bodyPr>
          <a:lstStyle/>
          <a:p>
            <a:r>
              <a:rPr lang="en-US" dirty="0">
                <a:solidFill>
                  <a:schemeClr val="bg1"/>
                </a:solidFill>
                <a:latin typeface="+mj-lt"/>
              </a:rPr>
              <a:t>Winter 2023</a:t>
            </a:r>
          </a:p>
        </p:txBody>
      </p:sp>
      <p:sp>
        <p:nvSpPr>
          <p:cNvPr id="8" name="TextBox 7">
            <a:extLst>
              <a:ext uri="{FF2B5EF4-FFF2-40B4-BE49-F238E27FC236}">
                <a16:creationId xmlns:a16="http://schemas.microsoft.com/office/drawing/2014/main" id="{F350B911-C883-920E-1E34-0B019A33AB92}"/>
              </a:ext>
            </a:extLst>
          </p:cNvPr>
          <p:cNvSpPr txBox="1"/>
          <p:nvPr/>
        </p:nvSpPr>
        <p:spPr>
          <a:xfrm>
            <a:off x="264186" y="4635569"/>
            <a:ext cx="3827858" cy="369332"/>
          </a:xfrm>
          <a:prstGeom prst="rect">
            <a:avLst/>
          </a:prstGeom>
          <a:noFill/>
        </p:spPr>
        <p:txBody>
          <a:bodyPr wrap="square" rtlCol="0">
            <a:spAutoFit/>
          </a:bodyPr>
          <a:lstStyle/>
          <a:p>
            <a:r>
              <a:rPr lang="en-US" dirty="0">
                <a:solidFill>
                  <a:schemeClr val="bg1"/>
                </a:solidFill>
                <a:latin typeface="+mj-lt"/>
              </a:rPr>
              <a:t>1-year Change (2023 - 2024)</a:t>
            </a:r>
          </a:p>
        </p:txBody>
      </p:sp>
      <p:sp>
        <p:nvSpPr>
          <p:cNvPr id="9" name="TextBox 8">
            <a:extLst>
              <a:ext uri="{FF2B5EF4-FFF2-40B4-BE49-F238E27FC236}">
                <a16:creationId xmlns:a16="http://schemas.microsoft.com/office/drawing/2014/main" id="{2BE70588-9DF6-F5DA-8509-1B0BD2915F93}"/>
              </a:ext>
            </a:extLst>
          </p:cNvPr>
          <p:cNvSpPr txBox="1"/>
          <p:nvPr/>
        </p:nvSpPr>
        <p:spPr>
          <a:xfrm>
            <a:off x="6800082" y="6084913"/>
            <a:ext cx="2087180" cy="369332"/>
          </a:xfrm>
          <a:prstGeom prst="rect">
            <a:avLst/>
          </a:prstGeom>
          <a:noFill/>
        </p:spPr>
        <p:txBody>
          <a:bodyPr wrap="square" rtlCol="0">
            <a:spAutoFit/>
          </a:bodyPr>
          <a:lstStyle/>
          <a:p>
            <a:r>
              <a:rPr lang="en-US" b="1" dirty="0">
                <a:solidFill>
                  <a:schemeClr val="bg1"/>
                </a:solidFill>
              </a:rPr>
              <a:t>Image: NAIP 2021</a:t>
            </a:r>
          </a:p>
        </p:txBody>
      </p:sp>
      <p:pic>
        <p:nvPicPr>
          <p:cNvPr id="10" name="Picture 9" descr="A satellite image of a sea&#10;&#10;Description automatically generated">
            <a:extLst>
              <a:ext uri="{FF2B5EF4-FFF2-40B4-BE49-F238E27FC236}">
                <a16:creationId xmlns:a16="http://schemas.microsoft.com/office/drawing/2014/main" id="{89B224D2-4E93-DD35-FDB8-424D601594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76" t="54117" r="9126" b="18601"/>
          <a:stretch/>
        </p:blipFill>
        <p:spPr>
          <a:xfrm>
            <a:off x="264186" y="2856794"/>
            <a:ext cx="8549640" cy="1698054"/>
          </a:xfrm>
          <a:prstGeom prst="rect">
            <a:avLst/>
          </a:prstGeom>
          <a:ln w="12700">
            <a:solidFill>
              <a:schemeClr val="tx1"/>
            </a:solidFill>
          </a:ln>
        </p:spPr>
      </p:pic>
      <p:sp>
        <p:nvSpPr>
          <p:cNvPr id="11" name="TextBox 10">
            <a:extLst>
              <a:ext uri="{FF2B5EF4-FFF2-40B4-BE49-F238E27FC236}">
                <a16:creationId xmlns:a16="http://schemas.microsoft.com/office/drawing/2014/main" id="{2086B0AF-8525-CF76-89CE-48111BDE477B}"/>
              </a:ext>
            </a:extLst>
          </p:cNvPr>
          <p:cNvSpPr txBox="1"/>
          <p:nvPr/>
        </p:nvSpPr>
        <p:spPr>
          <a:xfrm>
            <a:off x="264186" y="2856794"/>
            <a:ext cx="1756372" cy="369332"/>
          </a:xfrm>
          <a:prstGeom prst="rect">
            <a:avLst/>
          </a:prstGeom>
          <a:noFill/>
        </p:spPr>
        <p:txBody>
          <a:bodyPr wrap="square" rtlCol="0">
            <a:spAutoFit/>
          </a:bodyPr>
          <a:lstStyle/>
          <a:p>
            <a:r>
              <a:rPr lang="en-US" dirty="0">
                <a:solidFill>
                  <a:schemeClr val="bg1"/>
                </a:solidFill>
                <a:latin typeface="+mj-lt"/>
              </a:rPr>
              <a:t>Winter 2024</a:t>
            </a:r>
          </a:p>
        </p:txBody>
      </p:sp>
      <p:sp>
        <p:nvSpPr>
          <p:cNvPr id="12" name="TextBox 11">
            <a:extLst>
              <a:ext uri="{FF2B5EF4-FFF2-40B4-BE49-F238E27FC236}">
                <a16:creationId xmlns:a16="http://schemas.microsoft.com/office/drawing/2014/main" id="{273C161A-254C-711B-349D-B30868BB6E12}"/>
              </a:ext>
            </a:extLst>
          </p:cNvPr>
          <p:cNvSpPr txBox="1"/>
          <p:nvPr/>
        </p:nvSpPr>
        <p:spPr>
          <a:xfrm>
            <a:off x="1976170" y="4612323"/>
            <a:ext cx="5779363" cy="584775"/>
          </a:xfrm>
          <a:prstGeom prst="rect">
            <a:avLst/>
          </a:prstGeom>
          <a:noFill/>
        </p:spPr>
        <p:txBody>
          <a:bodyPr wrap="square">
            <a:spAutoFit/>
          </a:bodyPr>
          <a:lstStyle/>
          <a:p>
            <a:pPr algn="ctr"/>
            <a:r>
              <a:rPr lang="en-US" sz="1600" dirty="0">
                <a:solidFill>
                  <a:schemeClr val="bg2">
                    <a:lumMod val="60000"/>
                    <a:lumOff val="40000"/>
                  </a:schemeClr>
                </a:solidFill>
                <a:latin typeface="+mj-lt"/>
              </a:rPr>
              <a:t>Net Sediment Deposition</a:t>
            </a:r>
          </a:p>
          <a:p>
            <a:pPr algn="ctr"/>
            <a:r>
              <a:rPr lang="en-US" sz="1600" dirty="0">
                <a:solidFill>
                  <a:schemeClr val="bg2">
                    <a:lumMod val="60000"/>
                    <a:lumOff val="40000"/>
                  </a:schemeClr>
                </a:solidFill>
                <a:latin typeface="+mj-lt"/>
              </a:rPr>
              <a:t>70,629 Cubic Yards</a:t>
            </a:r>
          </a:p>
        </p:txBody>
      </p:sp>
    </p:spTree>
    <p:extLst>
      <p:ext uri="{BB962C8B-B14F-4D97-AF65-F5344CB8AC3E}">
        <p14:creationId xmlns:p14="http://schemas.microsoft.com/office/powerpoint/2010/main" val="1347950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DB1824-B83A-BCD5-C8D8-2DD83FA886E8}"/>
              </a:ext>
            </a:extLst>
          </p:cNvPr>
          <p:cNvSpPr>
            <a:spLocks noGrp="1"/>
          </p:cNvSpPr>
          <p:nvPr>
            <p:ph type="sldNum" sz="quarter" idx="12"/>
          </p:nvPr>
        </p:nvSpPr>
        <p:spPr>
          <a:xfrm>
            <a:off x="6926009" y="6460037"/>
            <a:ext cx="2057400" cy="365125"/>
          </a:xfrm>
        </p:spPr>
        <p:txBody>
          <a:bodyPr/>
          <a:lstStyle/>
          <a:p>
            <a:fld id="{BF275850-B71D-490D-965C-ED6AE5531855}" type="slidenum">
              <a:rPr lang="en-US" smtClean="0"/>
              <a:t>5</a:t>
            </a:fld>
            <a:endParaRPr lang="en-US" dirty="0"/>
          </a:p>
        </p:txBody>
      </p:sp>
      <p:sp>
        <p:nvSpPr>
          <p:cNvPr id="4" name="Title 1">
            <a:extLst>
              <a:ext uri="{FF2B5EF4-FFF2-40B4-BE49-F238E27FC236}">
                <a16:creationId xmlns:a16="http://schemas.microsoft.com/office/drawing/2014/main" id="{C6B02AD9-C646-8140-15BD-9AFC347402EA}"/>
              </a:ext>
            </a:extLst>
          </p:cNvPr>
          <p:cNvSpPr txBox="1">
            <a:spLocks/>
          </p:cNvSpPr>
          <p:nvPr/>
        </p:nvSpPr>
        <p:spPr>
          <a:xfrm>
            <a:off x="0" y="210036"/>
            <a:ext cx="9144000" cy="662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dirty="0"/>
              <a:t>Net Volume Change over 8.25 acres</a:t>
            </a:r>
          </a:p>
        </p:txBody>
      </p:sp>
      <p:graphicFrame>
        <p:nvGraphicFramePr>
          <p:cNvPr id="2" name="Table 2">
            <a:extLst>
              <a:ext uri="{FF2B5EF4-FFF2-40B4-BE49-F238E27FC236}">
                <a16:creationId xmlns:a16="http://schemas.microsoft.com/office/drawing/2014/main" id="{F01F19A7-019C-C457-3728-1C73E5FD9E15}"/>
              </a:ext>
            </a:extLst>
          </p:cNvPr>
          <p:cNvGraphicFramePr>
            <a:graphicFrameLocks noGrp="1"/>
          </p:cNvGraphicFramePr>
          <p:nvPr>
            <p:extLst>
              <p:ext uri="{D42A27DB-BD31-4B8C-83A1-F6EECF244321}">
                <p14:modId xmlns:p14="http://schemas.microsoft.com/office/powerpoint/2010/main" val="717269107"/>
              </p:ext>
            </p:extLst>
          </p:nvPr>
        </p:nvGraphicFramePr>
        <p:xfrm>
          <a:off x="2036469" y="1630680"/>
          <a:ext cx="5071061" cy="1798320"/>
        </p:xfrm>
        <a:graphic>
          <a:graphicData uri="http://schemas.openxmlformats.org/drawingml/2006/table">
            <a:tbl>
              <a:tblPr firstRow="1" bandRow="1">
                <a:tableStyleId>{BC89EF96-8CEA-46FF-86C4-4CE0E7609802}</a:tableStyleId>
              </a:tblPr>
              <a:tblGrid>
                <a:gridCol w="1411676">
                  <a:extLst>
                    <a:ext uri="{9D8B030D-6E8A-4147-A177-3AD203B41FA5}">
                      <a16:colId xmlns:a16="http://schemas.microsoft.com/office/drawing/2014/main" val="3865596560"/>
                    </a:ext>
                  </a:extLst>
                </a:gridCol>
                <a:gridCol w="1219795">
                  <a:extLst>
                    <a:ext uri="{9D8B030D-6E8A-4147-A177-3AD203B41FA5}">
                      <a16:colId xmlns:a16="http://schemas.microsoft.com/office/drawing/2014/main" val="3110083689"/>
                    </a:ext>
                  </a:extLst>
                </a:gridCol>
                <a:gridCol w="1219795">
                  <a:extLst>
                    <a:ext uri="{9D8B030D-6E8A-4147-A177-3AD203B41FA5}">
                      <a16:colId xmlns:a16="http://schemas.microsoft.com/office/drawing/2014/main" val="213139425"/>
                    </a:ext>
                  </a:extLst>
                </a:gridCol>
                <a:gridCol w="1219795">
                  <a:extLst>
                    <a:ext uri="{9D8B030D-6E8A-4147-A177-3AD203B41FA5}">
                      <a16:colId xmlns:a16="http://schemas.microsoft.com/office/drawing/2014/main" val="1873988124"/>
                    </a:ext>
                  </a:extLst>
                </a:gridCol>
              </a:tblGrid>
              <a:tr h="418736">
                <a:tc>
                  <a:txBody>
                    <a:bodyPr/>
                    <a:lstStyle/>
                    <a:p>
                      <a:pPr marL="0" algn="ctr" defTabSz="914400" rtl="0" eaLnBrk="1" latinLnBrk="0" hangingPunct="1"/>
                      <a:r>
                        <a:rPr lang="en-US" sz="1600" b="0" kern="1200" dirty="0">
                          <a:solidFill>
                            <a:schemeClr val="tx1"/>
                          </a:solidFill>
                          <a:latin typeface="+mn-lt"/>
                          <a:ea typeface="+mn-ea"/>
                          <a:cs typeface="+mn-cs"/>
                        </a:rPr>
                        <a:t>Time</a:t>
                      </a:r>
                      <a:endParaRPr lang="en-US" sz="1200" b="0" kern="1200" dirty="0">
                        <a:solidFill>
                          <a:schemeClr val="tx1"/>
                        </a:solidFill>
                        <a:latin typeface="+mn-lt"/>
                        <a:ea typeface="+mn-ea"/>
                        <a:cs typeface="+mn-cs"/>
                      </a:endParaRPr>
                    </a:p>
                  </a:txBody>
                  <a:tcPr/>
                </a:tc>
                <a:tc>
                  <a:txBody>
                    <a:bodyPr/>
                    <a:lstStyle/>
                    <a:p>
                      <a:pPr marL="0" algn="ctr" defTabSz="914400" rtl="0" eaLnBrk="1" latinLnBrk="0" hangingPunct="1"/>
                      <a:r>
                        <a:rPr lang="en-US" sz="1200" b="0" kern="1200" dirty="0">
                          <a:solidFill>
                            <a:schemeClr val="tx1"/>
                          </a:solidFill>
                          <a:latin typeface="+mj-lt"/>
                          <a:ea typeface="+mn-ea"/>
                          <a:cs typeface="+mn-cs"/>
                        </a:rPr>
                        <a:t>Net volume change</a:t>
                      </a:r>
                    </a:p>
                    <a:p>
                      <a:pPr marL="0" algn="ctr" defTabSz="914400" rtl="0" eaLnBrk="1" latinLnBrk="0" hangingPunct="1"/>
                      <a:r>
                        <a:rPr lang="en-US" sz="1200" b="0" kern="1200" dirty="0">
                          <a:solidFill>
                            <a:schemeClr val="tx1"/>
                          </a:solidFill>
                          <a:latin typeface="+mj-lt"/>
                          <a:ea typeface="+mn-ea"/>
                          <a:cs typeface="+mn-cs"/>
                        </a:rPr>
                        <a:t>(Cubic Yards)</a:t>
                      </a:r>
                    </a:p>
                  </a:txBody>
                  <a:tcPr/>
                </a:tc>
                <a:tc>
                  <a:txBody>
                    <a:bodyPr/>
                    <a:lstStyle/>
                    <a:p>
                      <a:pPr marL="0" algn="ctr" defTabSz="914400" rtl="0" eaLnBrk="1" latinLnBrk="0" hangingPunct="1"/>
                      <a:r>
                        <a:rPr lang="en-US" sz="1200" b="0" kern="1200" dirty="0">
                          <a:solidFill>
                            <a:schemeClr val="tx1"/>
                          </a:solidFill>
                          <a:latin typeface="+mj-lt"/>
                          <a:ea typeface="+mn-ea"/>
                          <a:cs typeface="+mn-cs"/>
                        </a:rPr>
                        <a:t>Average elevation (m)</a:t>
                      </a:r>
                    </a:p>
                    <a:p>
                      <a:pPr marL="0" algn="ctr" defTabSz="914400" rtl="0" eaLnBrk="1" latinLnBrk="0" hangingPunct="1"/>
                      <a:endParaRPr lang="en-US" sz="1200" b="0" kern="1200" dirty="0">
                        <a:solidFill>
                          <a:schemeClr val="tx1"/>
                        </a:solidFill>
                        <a:latin typeface="+mj-lt"/>
                        <a:ea typeface="+mn-ea"/>
                        <a:cs typeface="+mn-cs"/>
                      </a:endParaRPr>
                    </a:p>
                  </a:txBody>
                  <a:tcPr/>
                </a:tc>
                <a:tc>
                  <a:txBody>
                    <a:bodyPr/>
                    <a:lstStyle/>
                    <a:p>
                      <a:pPr algn="ctr"/>
                      <a:r>
                        <a:rPr lang="en-US" sz="1200" b="0" dirty="0">
                          <a:latin typeface="+mj-lt"/>
                        </a:rPr>
                        <a:t>Average elevation (feet)</a:t>
                      </a:r>
                    </a:p>
                    <a:p>
                      <a:pPr algn="ctr"/>
                      <a:endParaRPr lang="en-US" sz="1200" b="0" dirty="0">
                        <a:latin typeface="+mj-lt"/>
                      </a:endParaRPr>
                    </a:p>
                  </a:txBody>
                  <a:tcPr/>
                </a:tc>
                <a:extLst>
                  <a:ext uri="{0D108BD9-81ED-4DB2-BD59-A6C34878D82A}">
                    <a16:rowId xmlns:a16="http://schemas.microsoft.com/office/drawing/2014/main" val="1585559638"/>
                  </a:ext>
                </a:extLst>
              </a:tr>
              <a:tr h="456364">
                <a:tc>
                  <a:txBody>
                    <a:bodyPr/>
                    <a:lstStyle/>
                    <a:p>
                      <a:pPr algn="l" fontAlgn="b"/>
                      <a:r>
                        <a:rPr lang="en-US" sz="1600" b="0" u="none" strike="noStrike" dirty="0">
                          <a:solidFill>
                            <a:srgbClr val="000000"/>
                          </a:solidFill>
                          <a:effectLst/>
                        </a:rPr>
                        <a:t>2019-2024</a:t>
                      </a:r>
                      <a:endParaRPr lang="en-US" sz="1600" b="0" i="0" u="none" strike="noStrike" dirty="0">
                        <a:solidFill>
                          <a:srgbClr val="000000"/>
                        </a:solidFill>
                        <a:effectLst/>
                        <a:latin typeface="Calibri" panose="020F0502020204030204" pitchFamily="34" charset="0"/>
                      </a:endParaRPr>
                    </a:p>
                  </a:txBody>
                  <a:tcPr/>
                </a:tc>
                <a:tc>
                  <a:txBody>
                    <a:bodyPr/>
                    <a:lstStyle/>
                    <a:p>
                      <a:pPr algn="r" fontAlgn="b"/>
                      <a:r>
                        <a:rPr lang="en-US" sz="1800" b="0" u="none" strike="noStrike" dirty="0">
                          <a:solidFill>
                            <a:srgbClr val="000000"/>
                          </a:solidFill>
                          <a:effectLst/>
                        </a:rPr>
                        <a:t>295,596</a:t>
                      </a:r>
                      <a:endParaRPr lang="en-US" sz="1800" b="0" i="0" u="none" strike="noStrike" dirty="0">
                        <a:solidFill>
                          <a:srgbClr val="000000"/>
                        </a:solidFill>
                        <a:effectLst/>
                        <a:latin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mn-cs"/>
                        </a:rPr>
                        <a:t>0.27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dirty="0">
                          <a:solidFill>
                            <a:srgbClr val="000000"/>
                          </a:solidFill>
                          <a:effectLst/>
                        </a:rPr>
                        <a:t>0.90</a:t>
                      </a:r>
                      <a:endParaRPr lang="en-US" sz="1600" b="0" i="0" u="none" strike="noStrike" dirty="0">
                        <a:solidFill>
                          <a:srgbClr val="000000"/>
                        </a:solidFill>
                        <a:effectLst/>
                        <a:latin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kern="1200" dirty="0">
                        <a:solidFill>
                          <a:schemeClr val="tx1"/>
                        </a:solidFill>
                        <a:latin typeface="+mn-lt"/>
                        <a:ea typeface="+mn-ea"/>
                        <a:cs typeface="+mn-cs"/>
                      </a:endParaRPr>
                    </a:p>
                  </a:txBody>
                  <a:tcPr/>
                </a:tc>
                <a:extLst>
                  <a:ext uri="{0D108BD9-81ED-4DB2-BD59-A6C34878D82A}">
                    <a16:rowId xmlns:a16="http://schemas.microsoft.com/office/drawing/2014/main" val="3567885844"/>
                  </a:ext>
                </a:extLst>
              </a:tr>
              <a:tr h="456364">
                <a:tc>
                  <a:txBody>
                    <a:bodyPr/>
                    <a:lstStyle/>
                    <a:p>
                      <a:pPr algn="l" fontAlgn="b"/>
                      <a:r>
                        <a:rPr lang="en-US" sz="1600" b="0" u="none" strike="noStrike" dirty="0">
                          <a:solidFill>
                            <a:srgbClr val="000000"/>
                          </a:solidFill>
                          <a:effectLst/>
                        </a:rPr>
                        <a:t>2023-2024</a:t>
                      </a:r>
                      <a:endParaRPr lang="en-US" sz="1600" b="0" i="0" u="none" strike="noStrike" dirty="0">
                        <a:solidFill>
                          <a:srgbClr val="000000"/>
                        </a:solidFill>
                        <a:effectLst/>
                        <a:latin typeface="Calibri" panose="020F0502020204030204" pitchFamily="34" charset="0"/>
                      </a:endParaRPr>
                    </a:p>
                  </a:txBody>
                  <a:tcPr/>
                </a:tc>
                <a:tc>
                  <a:txBody>
                    <a:bodyPr/>
                    <a:lstStyle/>
                    <a:p>
                      <a:pPr algn="r" fontAlgn="b"/>
                      <a:r>
                        <a:rPr lang="en-US" sz="1600" b="0" u="none" strike="noStrike" dirty="0">
                          <a:solidFill>
                            <a:srgbClr val="000000"/>
                          </a:solidFill>
                          <a:effectLst/>
                        </a:rPr>
                        <a:t>70,629</a:t>
                      </a:r>
                      <a:endParaRPr lang="en-US" sz="1600" b="0" i="0" u="none" strike="noStrike" dirty="0">
                        <a:solidFill>
                          <a:srgbClr val="000000"/>
                        </a:solidFill>
                        <a:effectLst/>
                        <a:latin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mn-cs"/>
                        </a:rPr>
                        <a:t>0.07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dirty="0">
                          <a:solidFill>
                            <a:srgbClr val="000000"/>
                          </a:solidFill>
                          <a:effectLst/>
                        </a:rPr>
                        <a:t>0.21</a:t>
                      </a:r>
                      <a:endParaRPr lang="en-US" sz="1600" b="0" i="0" u="none" strike="noStrike" dirty="0">
                        <a:solidFill>
                          <a:srgbClr val="000000"/>
                        </a:solidFill>
                        <a:effectLst/>
                        <a:latin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kern="1200" dirty="0">
                        <a:solidFill>
                          <a:schemeClr val="tx1"/>
                        </a:solidFill>
                        <a:latin typeface="+mn-lt"/>
                        <a:ea typeface="+mn-ea"/>
                        <a:cs typeface="+mn-cs"/>
                      </a:endParaRPr>
                    </a:p>
                  </a:txBody>
                  <a:tcPr/>
                </a:tc>
                <a:extLst>
                  <a:ext uri="{0D108BD9-81ED-4DB2-BD59-A6C34878D82A}">
                    <a16:rowId xmlns:a16="http://schemas.microsoft.com/office/drawing/2014/main" val="3387777833"/>
                  </a:ext>
                </a:extLst>
              </a:tr>
            </a:tbl>
          </a:graphicData>
        </a:graphic>
      </p:graphicFrame>
    </p:spTree>
    <p:extLst>
      <p:ext uri="{BB962C8B-B14F-4D97-AF65-F5344CB8AC3E}">
        <p14:creationId xmlns:p14="http://schemas.microsoft.com/office/powerpoint/2010/main" val="377653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Arrow Connector 41">
            <a:extLst>
              <a:ext uri="{FF2B5EF4-FFF2-40B4-BE49-F238E27FC236}">
                <a16:creationId xmlns:a16="http://schemas.microsoft.com/office/drawing/2014/main" id="{F703CC4A-AD46-2AAD-9BD9-AEE323A39744}"/>
              </a:ext>
            </a:extLst>
          </p:cNvPr>
          <p:cNvCxnSpPr>
            <a:cxnSpLocks/>
          </p:cNvCxnSpPr>
          <p:nvPr/>
        </p:nvCxnSpPr>
        <p:spPr>
          <a:xfrm>
            <a:off x="5953989" y="4734551"/>
            <a:ext cx="1064004" cy="808037"/>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61827C2A-F6DE-D492-B84A-52A2E9776D65}"/>
              </a:ext>
            </a:extLst>
          </p:cNvPr>
          <p:cNvCxnSpPr>
            <a:cxnSpLocks/>
          </p:cNvCxnSpPr>
          <p:nvPr/>
        </p:nvCxnSpPr>
        <p:spPr>
          <a:xfrm>
            <a:off x="7701881" y="4596051"/>
            <a:ext cx="1025438" cy="868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sp>
        <p:nvSpPr>
          <p:cNvPr id="7" name="Title 1">
            <a:extLst>
              <a:ext uri="{FF2B5EF4-FFF2-40B4-BE49-F238E27FC236}">
                <a16:creationId xmlns:a16="http://schemas.microsoft.com/office/drawing/2014/main" id="{A7EC0987-8995-5B76-E8E6-D053F5339A1B}"/>
              </a:ext>
            </a:extLst>
          </p:cNvPr>
          <p:cNvSpPr>
            <a:spLocks noGrp="1"/>
          </p:cNvSpPr>
          <p:nvPr>
            <p:ph type="title"/>
          </p:nvPr>
        </p:nvSpPr>
        <p:spPr>
          <a:xfrm>
            <a:off x="483548" y="256002"/>
            <a:ext cx="9144000" cy="662511"/>
          </a:xfrm>
        </p:spPr>
        <p:txBody>
          <a:bodyPr>
            <a:normAutofit/>
          </a:bodyPr>
          <a:lstStyle/>
          <a:p>
            <a:r>
              <a:rPr lang="en-US" sz="3600" dirty="0"/>
              <a:t>Change in Elevation from last winter</a:t>
            </a:r>
          </a:p>
        </p:txBody>
      </p:sp>
      <p:cxnSp>
        <p:nvCxnSpPr>
          <p:cNvPr id="6" name="Straight Arrow Connector 5">
            <a:extLst>
              <a:ext uri="{FF2B5EF4-FFF2-40B4-BE49-F238E27FC236}">
                <a16:creationId xmlns:a16="http://schemas.microsoft.com/office/drawing/2014/main" id="{0C811DC4-CE99-AB1B-6B61-536D9739F8EC}"/>
              </a:ext>
            </a:extLst>
          </p:cNvPr>
          <p:cNvCxnSpPr/>
          <p:nvPr/>
        </p:nvCxnSpPr>
        <p:spPr>
          <a:xfrm>
            <a:off x="4536487" y="1677880"/>
            <a:ext cx="0" cy="221941"/>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close-up of a satellite image&#10;&#10;Description automatically generated">
            <a:extLst>
              <a:ext uri="{FF2B5EF4-FFF2-40B4-BE49-F238E27FC236}">
                <a16:creationId xmlns:a16="http://schemas.microsoft.com/office/drawing/2014/main" id="{2771CEC1-23C2-AAAB-9D92-07A22EFC8A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88" t="4780" r="5288"/>
          <a:stretch/>
        </p:blipFill>
        <p:spPr>
          <a:xfrm>
            <a:off x="344851" y="918513"/>
            <a:ext cx="8315601" cy="5486400"/>
          </a:xfrm>
          <a:prstGeom prst="rect">
            <a:avLst/>
          </a:prstGeom>
        </p:spPr>
      </p:pic>
      <p:sp>
        <p:nvSpPr>
          <p:cNvPr id="11" name="TextBox 10">
            <a:extLst>
              <a:ext uri="{FF2B5EF4-FFF2-40B4-BE49-F238E27FC236}">
                <a16:creationId xmlns:a16="http://schemas.microsoft.com/office/drawing/2014/main" id="{55F347C9-6944-7575-6554-9A81CA7F7D7B}"/>
              </a:ext>
            </a:extLst>
          </p:cNvPr>
          <p:cNvSpPr txBox="1"/>
          <p:nvPr/>
        </p:nvSpPr>
        <p:spPr>
          <a:xfrm>
            <a:off x="6655824" y="6097136"/>
            <a:ext cx="2251911" cy="307777"/>
          </a:xfrm>
          <a:prstGeom prst="rect">
            <a:avLst/>
          </a:prstGeom>
          <a:noFill/>
        </p:spPr>
        <p:txBody>
          <a:bodyPr wrap="square" rtlCol="0">
            <a:spAutoFit/>
          </a:bodyPr>
          <a:lstStyle/>
          <a:p>
            <a:r>
              <a:rPr lang="en-US" sz="1400" b="1" dirty="0">
                <a:solidFill>
                  <a:schemeClr val="tx1">
                    <a:lumMod val="50000"/>
                  </a:schemeClr>
                </a:solidFill>
              </a:rPr>
              <a:t>Image: NAIP 2021</a:t>
            </a:r>
          </a:p>
        </p:txBody>
      </p:sp>
      <p:cxnSp>
        <p:nvCxnSpPr>
          <p:cNvPr id="12" name="Straight Arrow Connector 11">
            <a:extLst>
              <a:ext uri="{FF2B5EF4-FFF2-40B4-BE49-F238E27FC236}">
                <a16:creationId xmlns:a16="http://schemas.microsoft.com/office/drawing/2014/main" id="{E9B04C7A-D127-0717-E76F-F8C771654107}"/>
              </a:ext>
            </a:extLst>
          </p:cNvPr>
          <p:cNvCxnSpPr/>
          <p:nvPr/>
        </p:nvCxnSpPr>
        <p:spPr>
          <a:xfrm flipV="1">
            <a:off x="3657601" y="4393786"/>
            <a:ext cx="301840" cy="69245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9D69A2D-F4A9-7B30-050F-9CC477A4F3E8}"/>
              </a:ext>
            </a:extLst>
          </p:cNvPr>
          <p:cNvCxnSpPr/>
          <p:nvPr/>
        </p:nvCxnSpPr>
        <p:spPr>
          <a:xfrm>
            <a:off x="4572914" y="1718767"/>
            <a:ext cx="0" cy="221941"/>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A516CF1-A9F2-7F2F-822A-E650A248D251}"/>
              </a:ext>
            </a:extLst>
          </p:cNvPr>
          <p:cNvSpPr txBox="1"/>
          <p:nvPr/>
        </p:nvSpPr>
        <p:spPr>
          <a:xfrm>
            <a:off x="4146086" y="1370103"/>
            <a:ext cx="1648268" cy="307777"/>
          </a:xfrm>
          <a:prstGeom prst="rect">
            <a:avLst/>
          </a:prstGeom>
          <a:noFill/>
        </p:spPr>
        <p:txBody>
          <a:bodyPr wrap="square" rtlCol="0">
            <a:spAutoFit/>
          </a:bodyPr>
          <a:lstStyle/>
          <a:p>
            <a:pPr algn="ctr"/>
            <a:r>
              <a:rPr lang="en-US" sz="1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̴̴70 feet retreat</a:t>
            </a:r>
          </a:p>
        </p:txBody>
      </p:sp>
    </p:spTree>
    <p:extLst>
      <p:ext uri="{BB962C8B-B14F-4D97-AF65-F5344CB8AC3E}">
        <p14:creationId xmlns:p14="http://schemas.microsoft.com/office/powerpoint/2010/main" val="1960198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0" y="210036"/>
            <a:ext cx="9144000" cy="662511"/>
          </a:xfrm>
        </p:spPr>
        <p:txBody>
          <a:bodyPr>
            <a:normAutofit/>
          </a:bodyPr>
          <a:lstStyle/>
          <a:p>
            <a:r>
              <a:rPr lang="en-US" dirty="0"/>
              <a:t>Performance Characteristics </a:t>
            </a:r>
          </a:p>
        </p:txBody>
      </p:sp>
      <p:pic>
        <p:nvPicPr>
          <p:cNvPr id="3" name="Picture 2" descr="A body of water with a boat in it and trees around it&#10;&#10;Description automatically generated with low confidence">
            <a:extLst>
              <a:ext uri="{FF2B5EF4-FFF2-40B4-BE49-F238E27FC236}">
                <a16:creationId xmlns:a16="http://schemas.microsoft.com/office/drawing/2014/main" id="{06B3BDF1-CDE7-1C24-9E7B-E7AFE76447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81" y="1294446"/>
            <a:ext cx="8622425" cy="5029200"/>
          </a:xfrm>
          <a:prstGeom prst="rect">
            <a:avLst/>
          </a:prstGeom>
          <a:ln w="12700">
            <a:solidFill>
              <a:schemeClr val="tx1">
                <a:lumMod val="75000"/>
              </a:schemeClr>
            </a:solidFill>
          </a:ln>
        </p:spPr>
      </p:pic>
      <p:sp>
        <p:nvSpPr>
          <p:cNvPr id="2" name="TextBox 1">
            <a:extLst>
              <a:ext uri="{FF2B5EF4-FFF2-40B4-BE49-F238E27FC236}">
                <a16:creationId xmlns:a16="http://schemas.microsoft.com/office/drawing/2014/main" id="{14393F0E-1593-F42C-36E3-95953C5D82F6}"/>
              </a:ext>
            </a:extLst>
          </p:cNvPr>
          <p:cNvSpPr txBox="1"/>
          <p:nvPr/>
        </p:nvSpPr>
        <p:spPr>
          <a:xfrm>
            <a:off x="4571999" y="3402511"/>
            <a:ext cx="1326808" cy="830997"/>
          </a:xfrm>
          <a:prstGeom prst="rect">
            <a:avLst/>
          </a:prstGeom>
          <a:noFill/>
        </p:spPr>
        <p:txBody>
          <a:bodyPr wrap="square" rtlCol="0">
            <a:spAutoFit/>
          </a:bodyPr>
          <a:lstStyle/>
          <a:p>
            <a:pPr algn="ctr"/>
            <a:r>
              <a:rPr lang="en-US" sz="1200" dirty="0">
                <a:solidFill>
                  <a:schemeClr val="bg2">
                    <a:lumMod val="75000"/>
                  </a:schemeClr>
                </a:solidFill>
                <a:effectLst>
                  <a:outerShdw blurRad="38100" dist="38100" dir="2700000" algn="tl">
                    <a:srgbClr val="000000">
                      <a:alpha val="43137"/>
                    </a:srgbClr>
                  </a:outerShdw>
                </a:effectLst>
              </a:rPr>
              <a:t>Zone 4</a:t>
            </a:r>
          </a:p>
          <a:p>
            <a:pPr algn="ctr"/>
            <a:r>
              <a:rPr lang="en-US" sz="1200" dirty="0">
                <a:solidFill>
                  <a:schemeClr val="bg1">
                    <a:lumMod val="95000"/>
                  </a:schemeClr>
                </a:solidFill>
                <a:effectLst>
                  <a:outerShdw blurRad="38100" dist="38100" dir="2700000" algn="tl">
                    <a:srgbClr val="000000">
                      <a:alpha val="43137"/>
                    </a:srgbClr>
                  </a:outerShdw>
                </a:effectLst>
              </a:rPr>
              <a:t>Erosive Revetment</a:t>
            </a:r>
          </a:p>
          <a:p>
            <a:pPr algn="ctr"/>
            <a:r>
              <a:rPr lang="en-US" sz="1200" dirty="0">
                <a:solidFill>
                  <a:schemeClr val="bg1">
                    <a:lumMod val="95000"/>
                  </a:schemeClr>
                </a:solidFill>
                <a:effectLst>
                  <a:outerShdw blurRad="38100" dist="38100" dir="2700000" algn="tl">
                    <a:srgbClr val="000000">
                      <a:alpha val="43137"/>
                    </a:srgbClr>
                  </a:outerShdw>
                </a:effectLst>
              </a:rPr>
              <a:t>620 m</a:t>
            </a:r>
          </a:p>
        </p:txBody>
      </p:sp>
      <p:sp>
        <p:nvSpPr>
          <p:cNvPr id="4" name="TextBox 3">
            <a:extLst>
              <a:ext uri="{FF2B5EF4-FFF2-40B4-BE49-F238E27FC236}">
                <a16:creationId xmlns:a16="http://schemas.microsoft.com/office/drawing/2014/main" id="{74555745-CDF4-B3EE-B346-72F87EC932A0}"/>
              </a:ext>
            </a:extLst>
          </p:cNvPr>
          <p:cNvSpPr txBox="1"/>
          <p:nvPr/>
        </p:nvSpPr>
        <p:spPr>
          <a:xfrm>
            <a:off x="5939176" y="3420256"/>
            <a:ext cx="1326808" cy="830997"/>
          </a:xfrm>
          <a:prstGeom prst="rect">
            <a:avLst/>
          </a:prstGeom>
          <a:noFill/>
        </p:spPr>
        <p:txBody>
          <a:bodyPr wrap="square" rtlCol="0">
            <a:spAutoFit/>
          </a:bodyPr>
          <a:lstStyle/>
          <a:p>
            <a:pPr algn="ctr"/>
            <a:r>
              <a:rPr lang="en-US" sz="1200" dirty="0">
                <a:solidFill>
                  <a:schemeClr val="bg2">
                    <a:lumMod val="75000"/>
                  </a:schemeClr>
                </a:solidFill>
                <a:effectLst>
                  <a:outerShdw blurRad="38100" dist="38100" dir="2700000" algn="tl">
                    <a:srgbClr val="000000">
                      <a:alpha val="43137"/>
                    </a:srgbClr>
                  </a:outerShdw>
                </a:effectLst>
              </a:rPr>
              <a:t>Zone 5</a:t>
            </a:r>
          </a:p>
          <a:p>
            <a:pPr algn="ctr"/>
            <a:r>
              <a:rPr lang="en-US" sz="1200" dirty="0">
                <a:solidFill>
                  <a:schemeClr val="bg1">
                    <a:lumMod val="95000"/>
                  </a:schemeClr>
                </a:solidFill>
                <a:effectLst>
                  <a:outerShdw blurRad="38100" dist="38100" dir="2700000" algn="tl">
                    <a:srgbClr val="000000">
                      <a:alpha val="43137"/>
                    </a:srgbClr>
                  </a:outerShdw>
                </a:effectLst>
              </a:rPr>
              <a:t>Dynamically Stable</a:t>
            </a:r>
          </a:p>
          <a:p>
            <a:pPr algn="ctr"/>
            <a:r>
              <a:rPr lang="en-US" sz="1200" dirty="0">
                <a:solidFill>
                  <a:schemeClr val="bg1">
                    <a:lumMod val="95000"/>
                  </a:schemeClr>
                </a:solidFill>
                <a:effectLst>
                  <a:outerShdw blurRad="38100" dist="38100" dir="2700000" algn="tl">
                    <a:srgbClr val="000000">
                      <a:alpha val="43137"/>
                    </a:srgbClr>
                  </a:outerShdw>
                </a:effectLst>
              </a:rPr>
              <a:t>400 m</a:t>
            </a:r>
          </a:p>
        </p:txBody>
      </p:sp>
      <p:sp>
        <p:nvSpPr>
          <p:cNvPr id="5" name="TextBox 4">
            <a:extLst>
              <a:ext uri="{FF2B5EF4-FFF2-40B4-BE49-F238E27FC236}">
                <a16:creationId xmlns:a16="http://schemas.microsoft.com/office/drawing/2014/main" id="{E5DDF931-093A-72CD-E0E6-EE7CA1397BCD}"/>
              </a:ext>
            </a:extLst>
          </p:cNvPr>
          <p:cNvSpPr txBox="1"/>
          <p:nvPr/>
        </p:nvSpPr>
        <p:spPr>
          <a:xfrm rot="82221">
            <a:off x="6998748" y="3455319"/>
            <a:ext cx="1326808" cy="830997"/>
          </a:xfrm>
          <a:prstGeom prst="rect">
            <a:avLst/>
          </a:prstGeom>
          <a:noFill/>
        </p:spPr>
        <p:txBody>
          <a:bodyPr wrap="square" rtlCol="0">
            <a:spAutoFit/>
          </a:bodyPr>
          <a:lstStyle/>
          <a:p>
            <a:pPr algn="ctr"/>
            <a:r>
              <a:rPr lang="en-US" sz="1200" dirty="0">
                <a:solidFill>
                  <a:schemeClr val="bg2">
                    <a:lumMod val="75000"/>
                  </a:schemeClr>
                </a:solidFill>
                <a:effectLst>
                  <a:outerShdw blurRad="38100" dist="38100" dir="2700000" algn="tl">
                    <a:srgbClr val="000000">
                      <a:alpha val="43137"/>
                    </a:srgbClr>
                  </a:outerShdw>
                </a:effectLst>
              </a:rPr>
              <a:t>Zone 6</a:t>
            </a:r>
          </a:p>
          <a:p>
            <a:pPr algn="ctr"/>
            <a:r>
              <a:rPr lang="en-US" sz="1200" dirty="0">
                <a:solidFill>
                  <a:schemeClr val="bg1">
                    <a:lumMod val="95000"/>
                  </a:schemeClr>
                </a:solidFill>
                <a:effectLst>
                  <a:outerShdw blurRad="38100" dist="38100" dir="2700000" algn="tl">
                    <a:srgbClr val="000000">
                      <a:alpha val="43137"/>
                    </a:srgbClr>
                  </a:outerShdw>
                </a:effectLst>
              </a:rPr>
              <a:t>Accreting</a:t>
            </a:r>
          </a:p>
          <a:p>
            <a:pPr algn="ctr"/>
            <a:r>
              <a:rPr lang="en-US" sz="1200" dirty="0">
                <a:solidFill>
                  <a:schemeClr val="bg1">
                    <a:lumMod val="95000"/>
                  </a:schemeClr>
                </a:solidFill>
                <a:effectLst>
                  <a:outerShdw blurRad="38100" dist="38100" dir="2700000" algn="tl">
                    <a:srgbClr val="000000">
                      <a:alpha val="43137"/>
                    </a:srgbClr>
                  </a:outerShdw>
                </a:effectLst>
              </a:rPr>
              <a:t>Spit</a:t>
            </a:r>
          </a:p>
          <a:p>
            <a:pPr algn="ctr"/>
            <a:r>
              <a:rPr lang="en-US" sz="1200" dirty="0">
                <a:solidFill>
                  <a:schemeClr val="bg1">
                    <a:lumMod val="95000"/>
                  </a:schemeClr>
                </a:solidFill>
                <a:effectLst>
                  <a:outerShdw blurRad="38100" dist="38100" dir="2700000" algn="tl">
                    <a:srgbClr val="000000">
                      <a:alpha val="43137"/>
                    </a:srgbClr>
                  </a:outerShdw>
                </a:effectLst>
              </a:rPr>
              <a:t>400 m</a:t>
            </a:r>
          </a:p>
        </p:txBody>
      </p:sp>
      <p:sp>
        <p:nvSpPr>
          <p:cNvPr id="6" name="TextBox 5">
            <a:extLst>
              <a:ext uri="{FF2B5EF4-FFF2-40B4-BE49-F238E27FC236}">
                <a16:creationId xmlns:a16="http://schemas.microsoft.com/office/drawing/2014/main" id="{1AC6476C-76F9-C531-1197-D06A2E0E5F24}"/>
              </a:ext>
            </a:extLst>
          </p:cNvPr>
          <p:cNvSpPr txBox="1"/>
          <p:nvPr/>
        </p:nvSpPr>
        <p:spPr>
          <a:xfrm>
            <a:off x="934589" y="3881759"/>
            <a:ext cx="1326808" cy="830997"/>
          </a:xfrm>
          <a:prstGeom prst="rect">
            <a:avLst/>
          </a:prstGeom>
          <a:noFill/>
        </p:spPr>
        <p:txBody>
          <a:bodyPr wrap="square" rtlCol="0">
            <a:spAutoFit/>
          </a:bodyPr>
          <a:lstStyle/>
          <a:p>
            <a:pPr algn="ctr"/>
            <a:r>
              <a:rPr lang="en-US" sz="1200" dirty="0">
                <a:solidFill>
                  <a:schemeClr val="bg2">
                    <a:lumMod val="75000"/>
                  </a:schemeClr>
                </a:solidFill>
                <a:effectLst>
                  <a:outerShdw blurRad="38100" dist="38100" dir="2700000" algn="tl">
                    <a:srgbClr val="000000">
                      <a:alpha val="43137"/>
                    </a:srgbClr>
                  </a:outerShdw>
                </a:effectLst>
              </a:rPr>
              <a:t>Zone 1</a:t>
            </a:r>
          </a:p>
          <a:p>
            <a:pPr algn="ctr"/>
            <a:r>
              <a:rPr lang="en-US" sz="1200" dirty="0">
                <a:solidFill>
                  <a:schemeClr val="bg2">
                    <a:lumMod val="75000"/>
                  </a:schemeClr>
                </a:solidFill>
                <a:effectLst>
                  <a:outerShdw blurRad="38100" dist="38100" dir="2700000" algn="tl">
                    <a:srgbClr val="000000">
                      <a:alpha val="43137"/>
                    </a:srgbClr>
                  </a:outerShdw>
                </a:effectLst>
              </a:rPr>
              <a:t> </a:t>
            </a:r>
            <a:r>
              <a:rPr lang="en-US" sz="1200" dirty="0">
                <a:solidFill>
                  <a:schemeClr val="bg1">
                    <a:lumMod val="95000"/>
                  </a:schemeClr>
                </a:solidFill>
                <a:effectLst>
                  <a:outerShdw blurRad="38100" dist="38100" dir="2700000" algn="tl">
                    <a:srgbClr val="000000">
                      <a:alpha val="43137"/>
                    </a:srgbClr>
                  </a:outerShdw>
                </a:effectLst>
              </a:rPr>
              <a:t>Accreting   Dunes + Beach</a:t>
            </a:r>
          </a:p>
          <a:p>
            <a:pPr algn="ctr"/>
            <a:r>
              <a:rPr lang="en-US" sz="1200" dirty="0">
                <a:solidFill>
                  <a:schemeClr val="bg1">
                    <a:lumMod val="95000"/>
                  </a:schemeClr>
                </a:solidFill>
                <a:effectLst>
                  <a:outerShdw blurRad="38100" dist="38100" dir="2700000" algn="tl">
                    <a:srgbClr val="000000">
                      <a:alpha val="43137"/>
                    </a:srgbClr>
                  </a:outerShdw>
                </a:effectLst>
              </a:rPr>
              <a:t>700 m </a:t>
            </a:r>
          </a:p>
        </p:txBody>
      </p:sp>
      <p:sp>
        <p:nvSpPr>
          <p:cNvPr id="7" name="TextBox 6">
            <a:extLst>
              <a:ext uri="{FF2B5EF4-FFF2-40B4-BE49-F238E27FC236}">
                <a16:creationId xmlns:a16="http://schemas.microsoft.com/office/drawing/2014/main" id="{DC5AEC4C-50D1-8861-E0CD-3B71F1FE8F33}"/>
              </a:ext>
            </a:extLst>
          </p:cNvPr>
          <p:cNvSpPr txBox="1"/>
          <p:nvPr/>
        </p:nvSpPr>
        <p:spPr>
          <a:xfrm>
            <a:off x="2301766" y="3673056"/>
            <a:ext cx="1326808" cy="830997"/>
          </a:xfrm>
          <a:prstGeom prst="rect">
            <a:avLst/>
          </a:prstGeom>
          <a:noFill/>
        </p:spPr>
        <p:txBody>
          <a:bodyPr wrap="square" rtlCol="0">
            <a:spAutoFit/>
          </a:bodyPr>
          <a:lstStyle/>
          <a:p>
            <a:pPr algn="ctr"/>
            <a:r>
              <a:rPr lang="en-US" sz="1200" dirty="0">
                <a:solidFill>
                  <a:schemeClr val="bg2">
                    <a:lumMod val="75000"/>
                  </a:schemeClr>
                </a:solidFill>
                <a:effectLst>
                  <a:outerShdw blurRad="38100" dist="38100" dir="2700000" algn="tl">
                    <a:srgbClr val="000000">
                      <a:alpha val="43137"/>
                    </a:srgbClr>
                  </a:outerShdw>
                </a:effectLst>
              </a:rPr>
              <a:t>Zone 2</a:t>
            </a:r>
          </a:p>
          <a:p>
            <a:pPr algn="ctr"/>
            <a:r>
              <a:rPr lang="en-US" sz="1200" dirty="0">
                <a:solidFill>
                  <a:schemeClr val="bg1">
                    <a:lumMod val="95000"/>
                  </a:schemeClr>
                </a:solidFill>
                <a:effectLst>
                  <a:outerShdw blurRad="38100" dist="38100" dir="2700000" algn="tl">
                    <a:srgbClr val="000000">
                      <a:alpha val="43137"/>
                    </a:srgbClr>
                  </a:outerShdw>
                </a:effectLst>
              </a:rPr>
              <a:t>Dynamically Stable</a:t>
            </a:r>
          </a:p>
          <a:p>
            <a:pPr algn="ctr"/>
            <a:r>
              <a:rPr lang="en-US" sz="1200" dirty="0">
                <a:solidFill>
                  <a:schemeClr val="bg1">
                    <a:lumMod val="95000"/>
                  </a:schemeClr>
                </a:solidFill>
                <a:effectLst>
                  <a:outerShdw blurRad="38100" dist="38100" dir="2700000" algn="tl">
                    <a:srgbClr val="000000">
                      <a:alpha val="43137"/>
                    </a:srgbClr>
                  </a:outerShdw>
                </a:effectLst>
              </a:rPr>
              <a:t>200 m </a:t>
            </a:r>
          </a:p>
        </p:txBody>
      </p:sp>
      <p:sp>
        <p:nvSpPr>
          <p:cNvPr id="8" name="TextBox 7">
            <a:extLst>
              <a:ext uri="{FF2B5EF4-FFF2-40B4-BE49-F238E27FC236}">
                <a16:creationId xmlns:a16="http://schemas.microsoft.com/office/drawing/2014/main" id="{21763D1C-D85F-E7FD-0EF3-9202EBD4FB96}"/>
              </a:ext>
            </a:extLst>
          </p:cNvPr>
          <p:cNvSpPr txBox="1"/>
          <p:nvPr/>
        </p:nvSpPr>
        <p:spPr>
          <a:xfrm>
            <a:off x="3006755" y="3673055"/>
            <a:ext cx="1326808" cy="830997"/>
          </a:xfrm>
          <a:prstGeom prst="rect">
            <a:avLst/>
          </a:prstGeom>
          <a:noFill/>
        </p:spPr>
        <p:txBody>
          <a:bodyPr wrap="square" rtlCol="0">
            <a:spAutoFit/>
          </a:bodyPr>
          <a:lstStyle/>
          <a:p>
            <a:pPr algn="ctr"/>
            <a:r>
              <a:rPr lang="en-US" sz="1200" dirty="0">
                <a:solidFill>
                  <a:schemeClr val="bg2">
                    <a:lumMod val="75000"/>
                  </a:schemeClr>
                </a:solidFill>
                <a:effectLst>
                  <a:outerShdw blurRad="38100" dist="38100" dir="2700000" algn="tl">
                    <a:srgbClr val="000000">
                      <a:alpha val="43137"/>
                    </a:srgbClr>
                  </a:outerShdw>
                </a:effectLst>
              </a:rPr>
              <a:t>Zone 3</a:t>
            </a:r>
          </a:p>
          <a:p>
            <a:pPr algn="ctr"/>
            <a:r>
              <a:rPr lang="en-US" sz="1200" dirty="0">
                <a:solidFill>
                  <a:schemeClr val="bg1">
                    <a:lumMod val="95000"/>
                  </a:schemeClr>
                </a:solidFill>
                <a:effectLst>
                  <a:outerShdw blurRad="38100" dist="38100" dir="2700000" algn="tl">
                    <a:srgbClr val="000000">
                      <a:alpha val="43137"/>
                    </a:srgbClr>
                  </a:outerShdw>
                </a:effectLst>
              </a:rPr>
              <a:t>Active</a:t>
            </a:r>
          </a:p>
          <a:p>
            <a:pPr algn="ctr"/>
            <a:r>
              <a:rPr lang="en-US" sz="1200" dirty="0">
                <a:solidFill>
                  <a:schemeClr val="bg1">
                    <a:lumMod val="95000"/>
                  </a:schemeClr>
                </a:solidFill>
                <a:effectLst>
                  <a:outerShdw blurRad="38100" dist="38100" dir="2700000" algn="tl">
                    <a:srgbClr val="000000">
                      <a:alpha val="43137"/>
                    </a:srgbClr>
                  </a:outerShdw>
                </a:effectLst>
              </a:rPr>
              <a:t>Revetment</a:t>
            </a:r>
          </a:p>
          <a:p>
            <a:pPr algn="ctr"/>
            <a:r>
              <a:rPr lang="en-US" sz="1200" dirty="0">
                <a:solidFill>
                  <a:schemeClr val="bg1">
                    <a:lumMod val="95000"/>
                  </a:schemeClr>
                </a:solidFill>
                <a:effectLst>
                  <a:outerShdw blurRad="38100" dist="38100" dir="2700000" algn="tl">
                    <a:srgbClr val="000000">
                      <a:alpha val="43137"/>
                    </a:srgbClr>
                  </a:outerShdw>
                </a:effectLst>
              </a:rPr>
              <a:t>300 m </a:t>
            </a:r>
          </a:p>
        </p:txBody>
      </p:sp>
      <p:cxnSp>
        <p:nvCxnSpPr>
          <p:cNvPr id="9" name="Straight Arrow Connector 8">
            <a:extLst>
              <a:ext uri="{FF2B5EF4-FFF2-40B4-BE49-F238E27FC236}">
                <a16:creationId xmlns:a16="http://schemas.microsoft.com/office/drawing/2014/main" id="{8722A2BB-7044-3757-D8F4-B4E8264D9D29}"/>
              </a:ext>
            </a:extLst>
          </p:cNvPr>
          <p:cNvCxnSpPr>
            <a:cxnSpLocks/>
          </p:cNvCxnSpPr>
          <p:nvPr/>
        </p:nvCxnSpPr>
        <p:spPr>
          <a:xfrm flipV="1">
            <a:off x="844062" y="3809046"/>
            <a:ext cx="1833263" cy="72713"/>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01E9B06E-7625-20BD-FF21-75AF5BBC1FED}"/>
              </a:ext>
            </a:extLst>
          </p:cNvPr>
          <p:cNvCxnSpPr>
            <a:cxnSpLocks/>
          </p:cNvCxnSpPr>
          <p:nvPr/>
        </p:nvCxnSpPr>
        <p:spPr>
          <a:xfrm>
            <a:off x="3210448" y="3641930"/>
            <a:ext cx="766530" cy="0"/>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14" name="Straight Arrow Connector 13">
            <a:extLst>
              <a:ext uri="{FF2B5EF4-FFF2-40B4-BE49-F238E27FC236}">
                <a16:creationId xmlns:a16="http://schemas.microsoft.com/office/drawing/2014/main" id="{36AA9183-276C-A49C-2D97-50B63395F9A1}"/>
              </a:ext>
            </a:extLst>
          </p:cNvPr>
          <p:cNvCxnSpPr>
            <a:cxnSpLocks/>
          </p:cNvCxnSpPr>
          <p:nvPr/>
        </p:nvCxnSpPr>
        <p:spPr>
          <a:xfrm>
            <a:off x="4471516" y="3429000"/>
            <a:ext cx="1624484" cy="0"/>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18" name="Straight Arrow Connector 17">
            <a:extLst>
              <a:ext uri="{FF2B5EF4-FFF2-40B4-BE49-F238E27FC236}">
                <a16:creationId xmlns:a16="http://schemas.microsoft.com/office/drawing/2014/main" id="{1326F181-3D01-7CB7-AAFC-FD91480285FD}"/>
              </a:ext>
            </a:extLst>
          </p:cNvPr>
          <p:cNvCxnSpPr>
            <a:cxnSpLocks/>
          </p:cNvCxnSpPr>
          <p:nvPr/>
        </p:nvCxnSpPr>
        <p:spPr>
          <a:xfrm>
            <a:off x="7133525" y="3475177"/>
            <a:ext cx="1030761" cy="0"/>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0" name="Straight Arrow Connector 19">
            <a:extLst>
              <a:ext uri="{FF2B5EF4-FFF2-40B4-BE49-F238E27FC236}">
                <a16:creationId xmlns:a16="http://schemas.microsoft.com/office/drawing/2014/main" id="{BA1C19CF-2AC3-2685-4C90-9C56229AE493}"/>
              </a:ext>
            </a:extLst>
          </p:cNvPr>
          <p:cNvCxnSpPr>
            <a:cxnSpLocks/>
          </p:cNvCxnSpPr>
          <p:nvPr/>
        </p:nvCxnSpPr>
        <p:spPr>
          <a:xfrm>
            <a:off x="6096000" y="3429000"/>
            <a:ext cx="1037525" cy="32606"/>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1" name="Straight Arrow Connector 20">
            <a:extLst>
              <a:ext uri="{FF2B5EF4-FFF2-40B4-BE49-F238E27FC236}">
                <a16:creationId xmlns:a16="http://schemas.microsoft.com/office/drawing/2014/main" id="{016E08B4-C9BF-C1F9-5498-09AB6F4B4E80}"/>
              </a:ext>
            </a:extLst>
          </p:cNvPr>
          <p:cNvCxnSpPr>
            <a:cxnSpLocks/>
          </p:cNvCxnSpPr>
          <p:nvPr/>
        </p:nvCxnSpPr>
        <p:spPr>
          <a:xfrm>
            <a:off x="2677325" y="3673054"/>
            <a:ext cx="533123" cy="0"/>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sp>
        <p:nvSpPr>
          <p:cNvPr id="27" name="TextBox 26">
            <a:extLst>
              <a:ext uri="{FF2B5EF4-FFF2-40B4-BE49-F238E27FC236}">
                <a16:creationId xmlns:a16="http://schemas.microsoft.com/office/drawing/2014/main" id="{DB3ECC54-9AC4-1ABE-7A28-1B48A01FB994}"/>
              </a:ext>
            </a:extLst>
          </p:cNvPr>
          <p:cNvSpPr txBox="1"/>
          <p:nvPr/>
        </p:nvSpPr>
        <p:spPr>
          <a:xfrm>
            <a:off x="6941812" y="5975850"/>
            <a:ext cx="2087180" cy="369332"/>
          </a:xfrm>
          <a:prstGeom prst="rect">
            <a:avLst/>
          </a:prstGeom>
          <a:noFill/>
        </p:spPr>
        <p:txBody>
          <a:bodyPr wrap="square" rtlCol="0">
            <a:spAutoFit/>
          </a:bodyPr>
          <a:lstStyle/>
          <a:p>
            <a:r>
              <a:rPr lang="en-US" b="1" dirty="0">
                <a:solidFill>
                  <a:schemeClr val="bg1"/>
                </a:solidFill>
              </a:rPr>
              <a:t>Image: NAIP 2021</a:t>
            </a:r>
          </a:p>
        </p:txBody>
      </p:sp>
      <p:sp>
        <p:nvSpPr>
          <p:cNvPr id="28" name="TextBox 27">
            <a:extLst>
              <a:ext uri="{FF2B5EF4-FFF2-40B4-BE49-F238E27FC236}">
                <a16:creationId xmlns:a16="http://schemas.microsoft.com/office/drawing/2014/main" id="{97103912-10F9-365B-C7FA-3610CB93A5A1}"/>
              </a:ext>
            </a:extLst>
          </p:cNvPr>
          <p:cNvSpPr txBox="1"/>
          <p:nvPr/>
        </p:nvSpPr>
        <p:spPr>
          <a:xfrm>
            <a:off x="318052" y="4755724"/>
            <a:ext cx="1983714" cy="307777"/>
          </a:xfrm>
          <a:prstGeom prst="rect">
            <a:avLst/>
          </a:prstGeom>
          <a:noFill/>
        </p:spPr>
        <p:txBody>
          <a:bodyPr wrap="square" rtlCol="0">
            <a:spAutoFit/>
          </a:bodyPr>
          <a:lstStyle/>
          <a:p>
            <a:r>
              <a:rPr lang="fr-FR" sz="1400" b="1" dirty="0"/>
              <a:t>2 m NAVD 88 contour </a:t>
            </a:r>
            <a:endParaRPr lang="en-US" sz="1400" b="1" dirty="0"/>
          </a:p>
        </p:txBody>
      </p:sp>
    </p:spTree>
    <p:extLst>
      <p:ext uri="{BB962C8B-B14F-4D97-AF65-F5344CB8AC3E}">
        <p14:creationId xmlns:p14="http://schemas.microsoft.com/office/powerpoint/2010/main" val="1929178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0" y="210036"/>
            <a:ext cx="9144000" cy="662511"/>
          </a:xfrm>
        </p:spPr>
        <p:txBody>
          <a:bodyPr>
            <a:normAutofit/>
          </a:bodyPr>
          <a:lstStyle/>
          <a:p>
            <a:r>
              <a:rPr lang="en-US" dirty="0"/>
              <a:t>Zone 1: Dune Development</a:t>
            </a:r>
          </a:p>
        </p:txBody>
      </p:sp>
      <p:cxnSp>
        <p:nvCxnSpPr>
          <p:cNvPr id="25" name="Straight Arrow Connector 24">
            <a:extLst>
              <a:ext uri="{FF2B5EF4-FFF2-40B4-BE49-F238E27FC236}">
                <a16:creationId xmlns:a16="http://schemas.microsoft.com/office/drawing/2014/main" id="{4C201E37-487A-10AB-DB3F-A411D8A5F618}"/>
              </a:ext>
            </a:extLst>
          </p:cNvPr>
          <p:cNvCxnSpPr>
            <a:cxnSpLocks/>
          </p:cNvCxnSpPr>
          <p:nvPr/>
        </p:nvCxnSpPr>
        <p:spPr>
          <a:xfrm>
            <a:off x="2662299" y="1926140"/>
            <a:ext cx="613638" cy="443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1C6B1F38-93E1-FFEE-AD35-3BF914E81FA0}"/>
              </a:ext>
            </a:extLst>
          </p:cNvPr>
          <p:cNvCxnSpPr>
            <a:cxnSpLocks/>
          </p:cNvCxnSpPr>
          <p:nvPr/>
        </p:nvCxnSpPr>
        <p:spPr>
          <a:xfrm>
            <a:off x="221125" y="1412178"/>
            <a:ext cx="1885971" cy="13889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5" name="Straight Arrow Connector 34">
            <a:extLst>
              <a:ext uri="{FF2B5EF4-FFF2-40B4-BE49-F238E27FC236}">
                <a16:creationId xmlns:a16="http://schemas.microsoft.com/office/drawing/2014/main" id="{00267071-C460-769F-AC82-23443B9EFA20}"/>
              </a:ext>
            </a:extLst>
          </p:cNvPr>
          <p:cNvCxnSpPr>
            <a:cxnSpLocks/>
          </p:cNvCxnSpPr>
          <p:nvPr/>
        </p:nvCxnSpPr>
        <p:spPr>
          <a:xfrm>
            <a:off x="2764618" y="2948801"/>
            <a:ext cx="813469" cy="621335"/>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9" name="Straight Arrow Connector 38">
            <a:extLst>
              <a:ext uri="{FF2B5EF4-FFF2-40B4-BE49-F238E27FC236}">
                <a16:creationId xmlns:a16="http://schemas.microsoft.com/office/drawing/2014/main" id="{3430200C-1045-FB39-5AC6-FC4817A4976B}"/>
              </a:ext>
            </a:extLst>
          </p:cNvPr>
          <p:cNvCxnSpPr>
            <a:cxnSpLocks/>
          </p:cNvCxnSpPr>
          <p:nvPr/>
        </p:nvCxnSpPr>
        <p:spPr>
          <a:xfrm>
            <a:off x="4721857" y="2986395"/>
            <a:ext cx="1663041" cy="1222092"/>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F703CC4A-AD46-2AAD-9BD9-AEE323A39744}"/>
              </a:ext>
            </a:extLst>
          </p:cNvPr>
          <p:cNvCxnSpPr>
            <a:cxnSpLocks/>
          </p:cNvCxnSpPr>
          <p:nvPr/>
        </p:nvCxnSpPr>
        <p:spPr>
          <a:xfrm>
            <a:off x="5953989" y="4734551"/>
            <a:ext cx="1064004" cy="808037"/>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61827C2A-F6DE-D492-B84A-52A2E9776D65}"/>
              </a:ext>
            </a:extLst>
          </p:cNvPr>
          <p:cNvCxnSpPr>
            <a:cxnSpLocks/>
          </p:cNvCxnSpPr>
          <p:nvPr/>
        </p:nvCxnSpPr>
        <p:spPr>
          <a:xfrm>
            <a:off x="7701881" y="4596051"/>
            <a:ext cx="1025438" cy="868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pic>
        <p:nvPicPr>
          <p:cNvPr id="6" name="Picture 5" descr="A picture containing sky, outdoor, grass, nature&#10;&#10;Description automatically generated">
            <a:extLst>
              <a:ext uri="{FF2B5EF4-FFF2-40B4-BE49-F238E27FC236}">
                <a16:creationId xmlns:a16="http://schemas.microsoft.com/office/drawing/2014/main" id="{FCA28612-33AC-559E-DD73-A3FA193AA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143" y="1175214"/>
            <a:ext cx="3048000" cy="2286000"/>
          </a:xfrm>
          <a:prstGeom prst="rect">
            <a:avLst/>
          </a:prstGeom>
          <a:ln w="12700">
            <a:solidFill>
              <a:schemeClr val="tx1">
                <a:lumMod val="50000"/>
              </a:schemeClr>
            </a:solidFill>
          </a:ln>
        </p:spPr>
      </p:pic>
      <p:sp>
        <p:nvSpPr>
          <p:cNvPr id="8" name="TextBox 7">
            <a:extLst>
              <a:ext uri="{FF2B5EF4-FFF2-40B4-BE49-F238E27FC236}">
                <a16:creationId xmlns:a16="http://schemas.microsoft.com/office/drawing/2014/main" id="{36856AF3-D435-57EA-9192-62F34A0699D2}"/>
              </a:ext>
            </a:extLst>
          </p:cNvPr>
          <p:cNvSpPr txBox="1"/>
          <p:nvPr/>
        </p:nvSpPr>
        <p:spPr>
          <a:xfrm>
            <a:off x="6755816" y="1175214"/>
            <a:ext cx="2241328" cy="318051"/>
          </a:xfrm>
          <a:prstGeom prst="rect">
            <a:avLst/>
          </a:prstGeom>
          <a:noFill/>
        </p:spPr>
        <p:txBody>
          <a:bodyPr wrap="square" rtlCol="0">
            <a:spAutoFit/>
          </a:bodyPr>
          <a:lstStyle/>
          <a:p>
            <a:r>
              <a:rPr lang="en-US" sz="1400" dirty="0">
                <a:solidFill>
                  <a:schemeClr val="bg1"/>
                </a:solidFill>
                <a:latin typeface="+mj-lt"/>
              </a:rPr>
              <a:t>Profile: 227: Looking west</a:t>
            </a:r>
          </a:p>
        </p:txBody>
      </p:sp>
      <p:pic>
        <p:nvPicPr>
          <p:cNvPr id="10" name="Picture 9" descr="A picture containing grass, sky, outdoor, tree&#10;&#10;Description automatically generated">
            <a:extLst>
              <a:ext uri="{FF2B5EF4-FFF2-40B4-BE49-F238E27FC236}">
                <a16:creationId xmlns:a16="http://schemas.microsoft.com/office/drawing/2014/main" id="{46D8AB4B-FDC3-7E03-0C27-9C5DF31651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28" y="3613794"/>
            <a:ext cx="3048000" cy="2286000"/>
          </a:xfrm>
          <a:prstGeom prst="rect">
            <a:avLst/>
          </a:prstGeom>
          <a:ln w="12700">
            <a:solidFill>
              <a:schemeClr val="tx1">
                <a:lumMod val="50000"/>
              </a:schemeClr>
            </a:solidFill>
          </a:ln>
        </p:spPr>
      </p:pic>
      <p:sp>
        <p:nvSpPr>
          <p:cNvPr id="11" name="TextBox 10">
            <a:extLst>
              <a:ext uri="{FF2B5EF4-FFF2-40B4-BE49-F238E27FC236}">
                <a16:creationId xmlns:a16="http://schemas.microsoft.com/office/drawing/2014/main" id="{A7E1D736-FB8B-84BB-573C-A2BC54F8BBCE}"/>
              </a:ext>
            </a:extLst>
          </p:cNvPr>
          <p:cNvSpPr txBox="1"/>
          <p:nvPr/>
        </p:nvSpPr>
        <p:spPr>
          <a:xfrm>
            <a:off x="3267524" y="3610679"/>
            <a:ext cx="3001347" cy="307777"/>
          </a:xfrm>
          <a:prstGeom prst="rect">
            <a:avLst/>
          </a:prstGeom>
          <a:noFill/>
        </p:spPr>
        <p:txBody>
          <a:bodyPr wrap="square" rtlCol="0">
            <a:spAutoFit/>
          </a:bodyPr>
          <a:lstStyle/>
          <a:p>
            <a:r>
              <a:rPr lang="en-US" sz="1400" dirty="0">
                <a:solidFill>
                  <a:schemeClr val="bg1"/>
                </a:solidFill>
                <a:latin typeface="+mj-lt"/>
              </a:rPr>
              <a:t>Profile: 227: Looking landward</a:t>
            </a:r>
          </a:p>
        </p:txBody>
      </p:sp>
      <p:pic>
        <p:nvPicPr>
          <p:cNvPr id="13" name="Picture 12" descr="A picture containing grass, sky, outdoor, nature&#10;&#10;Description automatically generated">
            <a:extLst>
              <a:ext uri="{FF2B5EF4-FFF2-40B4-BE49-F238E27FC236}">
                <a16:creationId xmlns:a16="http://schemas.microsoft.com/office/drawing/2014/main" id="{F35AD7C6-7C43-5C13-EEE4-E27BE2EC95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228" y="1175214"/>
            <a:ext cx="3048000" cy="2286000"/>
          </a:xfrm>
          <a:prstGeom prst="rect">
            <a:avLst/>
          </a:prstGeom>
          <a:ln w="12700">
            <a:solidFill>
              <a:schemeClr val="tx1">
                <a:lumMod val="50000"/>
              </a:schemeClr>
            </a:solidFill>
          </a:ln>
        </p:spPr>
      </p:pic>
      <p:sp>
        <p:nvSpPr>
          <p:cNvPr id="17" name="TextBox 16">
            <a:extLst>
              <a:ext uri="{FF2B5EF4-FFF2-40B4-BE49-F238E27FC236}">
                <a16:creationId xmlns:a16="http://schemas.microsoft.com/office/drawing/2014/main" id="{66553ABF-CAC4-4050-2A4B-2F928F2F6075}"/>
              </a:ext>
            </a:extLst>
          </p:cNvPr>
          <p:cNvSpPr txBox="1"/>
          <p:nvPr/>
        </p:nvSpPr>
        <p:spPr>
          <a:xfrm>
            <a:off x="3567889" y="1185488"/>
            <a:ext cx="2241339" cy="307777"/>
          </a:xfrm>
          <a:prstGeom prst="rect">
            <a:avLst/>
          </a:prstGeom>
          <a:noFill/>
        </p:spPr>
        <p:txBody>
          <a:bodyPr wrap="square" rtlCol="0">
            <a:spAutoFit/>
          </a:bodyPr>
          <a:lstStyle/>
          <a:p>
            <a:r>
              <a:rPr lang="en-US" sz="1400" dirty="0">
                <a:solidFill>
                  <a:schemeClr val="bg1"/>
                </a:solidFill>
                <a:latin typeface="+mj-lt"/>
              </a:rPr>
              <a:t>Profile: 227: Looking east</a:t>
            </a:r>
          </a:p>
        </p:txBody>
      </p:sp>
      <p:pic>
        <p:nvPicPr>
          <p:cNvPr id="19" name="Picture 18" descr="A picture containing sky, outdoor, grass, nature&#10;&#10;Description automatically generated">
            <a:extLst>
              <a:ext uri="{FF2B5EF4-FFF2-40B4-BE49-F238E27FC236}">
                <a16:creationId xmlns:a16="http://schemas.microsoft.com/office/drawing/2014/main" id="{2BD81A2C-0B1B-0264-7735-05D91B3C35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0110" y="3613794"/>
            <a:ext cx="3048000" cy="2286000"/>
          </a:xfrm>
          <a:prstGeom prst="rect">
            <a:avLst/>
          </a:prstGeom>
          <a:ln w="12700">
            <a:solidFill>
              <a:schemeClr val="tx1">
                <a:lumMod val="50000"/>
              </a:schemeClr>
            </a:solidFill>
          </a:ln>
        </p:spPr>
      </p:pic>
      <p:sp>
        <p:nvSpPr>
          <p:cNvPr id="20" name="TextBox 19">
            <a:extLst>
              <a:ext uri="{FF2B5EF4-FFF2-40B4-BE49-F238E27FC236}">
                <a16:creationId xmlns:a16="http://schemas.microsoft.com/office/drawing/2014/main" id="{238B6838-71E9-64AA-EBDC-CB02AD96E329}"/>
              </a:ext>
            </a:extLst>
          </p:cNvPr>
          <p:cNvSpPr txBox="1"/>
          <p:nvPr/>
        </p:nvSpPr>
        <p:spPr>
          <a:xfrm>
            <a:off x="6755815" y="3650837"/>
            <a:ext cx="2241328" cy="523220"/>
          </a:xfrm>
          <a:prstGeom prst="rect">
            <a:avLst/>
          </a:prstGeom>
          <a:noFill/>
        </p:spPr>
        <p:txBody>
          <a:bodyPr wrap="square" rtlCol="0">
            <a:spAutoFit/>
          </a:bodyPr>
          <a:lstStyle/>
          <a:p>
            <a:r>
              <a:rPr lang="en-US" sz="1400" dirty="0">
                <a:solidFill>
                  <a:schemeClr val="bg1"/>
                </a:solidFill>
                <a:latin typeface="+mj-lt"/>
              </a:rPr>
              <a:t>Profile 224: View from the top of dynamic revetment</a:t>
            </a:r>
          </a:p>
        </p:txBody>
      </p:sp>
      <p:sp>
        <p:nvSpPr>
          <p:cNvPr id="22" name="TextBox 21">
            <a:extLst>
              <a:ext uri="{FF2B5EF4-FFF2-40B4-BE49-F238E27FC236}">
                <a16:creationId xmlns:a16="http://schemas.microsoft.com/office/drawing/2014/main" id="{A570CAF4-B77A-86F9-4D82-CBAFE20FA7E5}"/>
              </a:ext>
            </a:extLst>
          </p:cNvPr>
          <p:cNvSpPr txBox="1"/>
          <p:nvPr/>
        </p:nvSpPr>
        <p:spPr>
          <a:xfrm>
            <a:off x="0" y="1166842"/>
            <a:ext cx="2741740" cy="4708981"/>
          </a:xfrm>
          <a:prstGeom prst="rect">
            <a:avLst/>
          </a:prstGeom>
          <a:noFill/>
        </p:spPr>
        <p:txBody>
          <a:bodyPr wrap="square">
            <a:spAutoFit/>
          </a:bodyPr>
          <a:lstStyle/>
          <a:p>
            <a:pPr algn="ctr"/>
            <a:r>
              <a:rPr lang="en-US" sz="3200" b="1" dirty="0"/>
              <a:t>Observations</a:t>
            </a:r>
          </a:p>
          <a:p>
            <a:endParaRPr lang="en-US" dirty="0"/>
          </a:p>
          <a:p>
            <a:pPr marL="285750" indent="-285750">
              <a:lnSpc>
                <a:spcPts val="2000"/>
              </a:lnSpc>
              <a:buFont typeface="Arial" panose="020B0604020202020204" pitchFamily="34" charset="0"/>
              <a:buChar char="•"/>
            </a:pPr>
            <a:r>
              <a:rPr lang="en-US" sz="2000" dirty="0"/>
              <a:t>Stable, 700 m long dune</a:t>
            </a:r>
          </a:p>
          <a:p>
            <a:pPr marL="285750" indent="-285750">
              <a:lnSpc>
                <a:spcPts val="2000"/>
              </a:lnSpc>
              <a:buFont typeface="Arial" panose="020B0604020202020204" pitchFamily="34" charset="0"/>
              <a:buChar char="•"/>
            </a:pPr>
            <a:endParaRPr lang="en-US" sz="2000" dirty="0"/>
          </a:p>
          <a:p>
            <a:pPr marL="285750" indent="-285750">
              <a:lnSpc>
                <a:spcPts val="2000"/>
              </a:lnSpc>
              <a:buFont typeface="Arial" panose="020B0604020202020204" pitchFamily="34" charset="0"/>
              <a:buChar char="•"/>
            </a:pPr>
            <a:r>
              <a:rPr lang="en-US" sz="2000" dirty="0"/>
              <a:t>Mature dune grass (2 - 3 feet high)</a:t>
            </a:r>
          </a:p>
          <a:p>
            <a:pPr marL="285750" indent="-285750">
              <a:lnSpc>
                <a:spcPts val="2000"/>
              </a:lnSpc>
              <a:buFont typeface="Arial" panose="020B0604020202020204" pitchFamily="34" charset="0"/>
              <a:buChar char="•"/>
            </a:pPr>
            <a:endParaRPr lang="en-US" sz="2000" dirty="0"/>
          </a:p>
          <a:p>
            <a:pPr marL="285750" indent="-285750">
              <a:lnSpc>
                <a:spcPts val="2000"/>
              </a:lnSpc>
              <a:buFont typeface="Arial" panose="020B0604020202020204" pitchFamily="34" charset="0"/>
              <a:buChar char="•"/>
            </a:pPr>
            <a:r>
              <a:rPr lang="en-US" sz="2000" dirty="0"/>
              <a:t>Young dune grass   (0 - 2 feet high)</a:t>
            </a:r>
          </a:p>
          <a:p>
            <a:pPr marL="285750" indent="-285750">
              <a:lnSpc>
                <a:spcPts val="2000"/>
              </a:lnSpc>
              <a:buFont typeface="Arial" panose="020B0604020202020204" pitchFamily="34" charset="0"/>
              <a:buChar char="•"/>
            </a:pPr>
            <a:endParaRPr lang="en-US" sz="2000" dirty="0"/>
          </a:p>
          <a:p>
            <a:pPr marL="285750" indent="-285750">
              <a:lnSpc>
                <a:spcPts val="2000"/>
              </a:lnSpc>
              <a:buFont typeface="Arial" panose="020B0604020202020204" pitchFamily="34" charset="0"/>
              <a:buChar char="•"/>
            </a:pPr>
            <a:r>
              <a:rPr lang="en-US" sz="2000" dirty="0"/>
              <a:t>Significant growth from 2018 - 2023</a:t>
            </a:r>
          </a:p>
          <a:p>
            <a:pPr marL="285750" indent="-285750">
              <a:lnSpc>
                <a:spcPts val="2000"/>
              </a:lnSpc>
              <a:buFont typeface="Arial" panose="020B0604020202020204" pitchFamily="34" charset="0"/>
              <a:buChar char="•"/>
            </a:pPr>
            <a:endParaRPr lang="en-US" sz="2000" dirty="0"/>
          </a:p>
          <a:p>
            <a:pPr marL="285750" indent="-285750">
              <a:lnSpc>
                <a:spcPts val="2000"/>
              </a:lnSpc>
              <a:buFont typeface="Arial" panose="020B0604020202020204" pitchFamily="34" charset="0"/>
              <a:buChar char="•"/>
            </a:pPr>
            <a:r>
              <a:rPr lang="en-US" sz="2000" dirty="0"/>
              <a:t>Minimum to no maintenance needed</a:t>
            </a:r>
          </a:p>
        </p:txBody>
      </p:sp>
    </p:spTree>
    <p:extLst>
      <p:ext uri="{BB962C8B-B14F-4D97-AF65-F5344CB8AC3E}">
        <p14:creationId xmlns:p14="http://schemas.microsoft.com/office/powerpoint/2010/main" val="3617706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081FC96-50B9-E96B-132C-A6E61832E9A8}"/>
              </a:ext>
            </a:extLst>
          </p:cNvPr>
          <p:cNvSpPr>
            <a:spLocks noGrp="1"/>
          </p:cNvSpPr>
          <p:nvPr>
            <p:ph type="title"/>
          </p:nvPr>
        </p:nvSpPr>
        <p:spPr>
          <a:xfrm>
            <a:off x="0" y="210036"/>
            <a:ext cx="9144000" cy="662511"/>
          </a:xfrm>
        </p:spPr>
        <p:txBody>
          <a:bodyPr>
            <a:normAutofit/>
          </a:bodyPr>
          <a:lstStyle/>
          <a:p>
            <a:r>
              <a:rPr lang="en-US" dirty="0"/>
              <a:t>Zone 1: Dune Development</a:t>
            </a:r>
          </a:p>
        </p:txBody>
      </p:sp>
      <p:cxnSp>
        <p:nvCxnSpPr>
          <p:cNvPr id="39" name="Straight Arrow Connector 38">
            <a:extLst>
              <a:ext uri="{FF2B5EF4-FFF2-40B4-BE49-F238E27FC236}">
                <a16:creationId xmlns:a16="http://schemas.microsoft.com/office/drawing/2014/main" id="{3430200C-1045-FB39-5AC6-FC4817A4976B}"/>
              </a:ext>
            </a:extLst>
          </p:cNvPr>
          <p:cNvCxnSpPr>
            <a:cxnSpLocks/>
          </p:cNvCxnSpPr>
          <p:nvPr/>
        </p:nvCxnSpPr>
        <p:spPr>
          <a:xfrm>
            <a:off x="4721857" y="2986395"/>
            <a:ext cx="1663041" cy="1222092"/>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F703CC4A-AD46-2AAD-9BD9-AEE323A39744}"/>
              </a:ext>
            </a:extLst>
          </p:cNvPr>
          <p:cNvCxnSpPr>
            <a:cxnSpLocks/>
          </p:cNvCxnSpPr>
          <p:nvPr/>
        </p:nvCxnSpPr>
        <p:spPr>
          <a:xfrm>
            <a:off x="5953989" y="4734551"/>
            <a:ext cx="1064004" cy="808037"/>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61827C2A-F6DE-D492-B84A-52A2E9776D65}"/>
              </a:ext>
            </a:extLst>
          </p:cNvPr>
          <p:cNvCxnSpPr>
            <a:cxnSpLocks/>
          </p:cNvCxnSpPr>
          <p:nvPr/>
        </p:nvCxnSpPr>
        <p:spPr>
          <a:xfrm>
            <a:off x="7701881" y="4596051"/>
            <a:ext cx="1025438" cy="868349"/>
          </a:xfrm>
          <a:prstGeom prst="straightConnector1">
            <a:avLst/>
          </a:prstGeom>
          <a:ln>
            <a:solidFill>
              <a:schemeClr val="bg1"/>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A56A6BDD-EDE1-BD7B-1902-7FFB1B0F6EF9}"/>
              </a:ext>
            </a:extLst>
          </p:cNvPr>
          <p:cNvSpPr txBox="1"/>
          <p:nvPr/>
        </p:nvSpPr>
        <p:spPr>
          <a:xfrm>
            <a:off x="7528876" y="3279328"/>
            <a:ext cx="1564971" cy="369332"/>
          </a:xfrm>
          <a:prstGeom prst="rect">
            <a:avLst/>
          </a:prstGeom>
          <a:noFill/>
        </p:spPr>
        <p:txBody>
          <a:bodyPr wrap="square" rtlCol="0">
            <a:spAutoFit/>
          </a:bodyPr>
          <a:lstStyle/>
          <a:p>
            <a:r>
              <a:rPr lang="en-US" b="1" dirty="0">
                <a:solidFill>
                  <a:schemeClr val="bg1"/>
                </a:solidFill>
              </a:rPr>
              <a:t>NAVD 88</a:t>
            </a:r>
          </a:p>
        </p:txBody>
      </p:sp>
      <p:pic>
        <p:nvPicPr>
          <p:cNvPr id="6" name="Picture 5" descr="A picture containing text, tree, outdoor&#10;&#10;Description automatically generated">
            <a:extLst>
              <a:ext uri="{FF2B5EF4-FFF2-40B4-BE49-F238E27FC236}">
                <a16:creationId xmlns:a16="http://schemas.microsoft.com/office/drawing/2014/main" id="{2AB569FB-FAD8-3EB7-3C6F-D159B36C3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941" y="1393600"/>
            <a:ext cx="8680117" cy="5029200"/>
          </a:xfrm>
          <a:prstGeom prst="rect">
            <a:avLst/>
          </a:prstGeom>
          <a:ln w="19050">
            <a:solidFill>
              <a:schemeClr val="tx1">
                <a:lumMod val="75000"/>
              </a:schemeClr>
            </a:solidFill>
          </a:ln>
        </p:spPr>
      </p:pic>
      <p:cxnSp>
        <p:nvCxnSpPr>
          <p:cNvPr id="11" name="Straight Arrow Connector 10">
            <a:extLst>
              <a:ext uri="{FF2B5EF4-FFF2-40B4-BE49-F238E27FC236}">
                <a16:creationId xmlns:a16="http://schemas.microsoft.com/office/drawing/2014/main" id="{19B9CA81-CDCE-3EC0-EB85-CE215BF39FBE}"/>
              </a:ext>
            </a:extLst>
          </p:cNvPr>
          <p:cNvCxnSpPr>
            <a:cxnSpLocks/>
          </p:cNvCxnSpPr>
          <p:nvPr/>
        </p:nvCxnSpPr>
        <p:spPr>
          <a:xfrm flipH="1">
            <a:off x="3423223" y="3218556"/>
            <a:ext cx="465453" cy="63710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0F27174-13AD-E3F1-7BDE-00645BECB66B}"/>
              </a:ext>
            </a:extLst>
          </p:cNvPr>
          <p:cNvSpPr txBox="1"/>
          <p:nvPr/>
        </p:nvSpPr>
        <p:spPr>
          <a:xfrm>
            <a:off x="3198246" y="6033443"/>
            <a:ext cx="2087180" cy="369332"/>
          </a:xfrm>
          <a:prstGeom prst="rect">
            <a:avLst/>
          </a:prstGeom>
          <a:noFill/>
        </p:spPr>
        <p:txBody>
          <a:bodyPr wrap="square" rtlCol="0">
            <a:spAutoFit/>
          </a:bodyPr>
          <a:lstStyle/>
          <a:p>
            <a:r>
              <a:rPr lang="en-US" b="1" dirty="0">
                <a:solidFill>
                  <a:schemeClr val="bg1"/>
                </a:solidFill>
              </a:rPr>
              <a:t>Image: NAIP 2021</a:t>
            </a:r>
          </a:p>
        </p:txBody>
      </p:sp>
      <p:pic>
        <p:nvPicPr>
          <p:cNvPr id="9" name="Picture 8" descr="A picture containing sky, outdoor, nature, plant&#10;&#10;Description automatically generated">
            <a:extLst>
              <a:ext uri="{FF2B5EF4-FFF2-40B4-BE49-F238E27FC236}">
                <a16:creationId xmlns:a16="http://schemas.microsoft.com/office/drawing/2014/main" id="{AF7CBF03-15FE-2A41-0931-1D9DBB0CCD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040"/>
          <a:stretch/>
        </p:blipFill>
        <p:spPr>
          <a:xfrm>
            <a:off x="4535362" y="3537110"/>
            <a:ext cx="4376695" cy="2865665"/>
          </a:xfrm>
          <a:prstGeom prst="rect">
            <a:avLst/>
          </a:prstGeom>
          <a:ln>
            <a:solidFill>
              <a:schemeClr val="tx1">
                <a:lumMod val="75000"/>
              </a:schemeClr>
            </a:solidFill>
          </a:ln>
        </p:spPr>
      </p:pic>
      <p:pic>
        <p:nvPicPr>
          <p:cNvPr id="10" name="Picture 9">
            <a:extLst>
              <a:ext uri="{FF2B5EF4-FFF2-40B4-BE49-F238E27FC236}">
                <a16:creationId xmlns:a16="http://schemas.microsoft.com/office/drawing/2014/main" id="{216C1AA9-F253-DF53-57F2-C3F60BF2DD9A}"/>
              </a:ext>
            </a:extLst>
          </p:cNvPr>
          <p:cNvPicPr>
            <a:picLocks noChangeAspect="1"/>
          </p:cNvPicPr>
          <p:nvPr/>
        </p:nvPicPr>
        <p:blipFill>
          <a:blip r:embed="rId5"/>
          <a:stretch>
            <a:fillRect/>
          </a:stretch>
        </p:blipFill>
        <p:spPr>
          <a:xfrm>
            <a:off x="4523435" y="1387206"/>
            <a:ext cx="4400550" cy="2133600"/>
          </a:xfrm>
          <a:prstGeom prst="rect">
            <a:avLst/>
          </a:prstGeom>
        </p:spPr>
      </p:pic>
    </p:spTree>
    <p:extLst>
      <p:ext uri="{BB962C8B-B14F-4D97-AF65-F5344CB8AC3E}">
        <p14:creationId xmlns:p14="http://schemas.microsoft.com/office/powerpoint/2010/main" val="247673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bf02219d-9a9f-4212-a9ea-954357619fb9">KT7JPMRRN45Q-954825799-9</_dlc_DocId>
    <_dlc_DocIdUrl xmlns="bf02219d-9a9f-4212-a9ea-954357619fb9">
      <Url>http://teams/sites/CE/_layouts/15/DocIdRedir.aspx?ID=KT7JPMRRN45Q-954825799-9</Url>
      <Description>KT7JPMRRN45Q-954825799-9</Description>
    </_dlc_DocIdUrl>
    <Category xmlns="bbf24266-ac40-4d4c-b5d7-5244dab61682">PowerPoint Templates</Categor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072DAD48907184D992C79FC622C3180" ma:contentTypeVersion="1" ma:contentTypeDescription="Create a new document." ma:contentTypeScope="" ma:versionID="d82dd2d7bd4f6972a0108832c171bc4b">
  <xsd:schema xmlns:xsd="http://www.w3.org/2001/XMLSchema" xmlns:xs="http://www.w3.org/2001/XMLSchema" xmlns:p="http://schemas.microsoft.com/office/2006/metadata/properties" xmlns:ns2="bf02219d-9a9f-4212-a9ea-954357619fb9" xmlns:ns3="bbf24266-ac40-4d4c-b5d7-5244dab61682" targetNamespace="http://schemas.microsoft.com/office/2006/metadata/properties" ma:root="true" ma:fieldsID="e010b4b80e07b4cccc1f5d5b5594761d" ns2:_="" ns3:_="">
    <xsd:import namespace="bf02219d-9a9f-4212-a9ea-954357619fb9"/>
    <xsd:import namespace="bbf24266-ac40-4d4c-b5d7-5244dab61682"/>
    <xsd:element name="properties">
      <xsd:complexType>
        <xsd:sequence>
          <xsd:element name="documentManagement">
            <xsd:complexType>
              <xsd:all>
                <xsd:element ref="ns2:_dlc_DocId" minOccurs="0"/>
                <xsd:element ref="ns2:_dlc_DocIdUrl" minOccurs="0"/>
                <xsd:element ref="ns2:_dlc_DocIdPersistId"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02219d-9a9f-4212-a9ea-954357619fb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bf24266-ac40-4d4c-b5d7-5244dab61682" elementFormDefault="qualified">
    <xsd:import namespace="http://schemas.microsoft.com/office/2006/documentManagement/types"/>
    <xsd:import namespace="http://schemas.microsoft.com/office/infopath/2007/PartnerControls"/>
    <xsd:element name="Category" ma:index="11" nillable="true" ma:displayName="Category" ma:default="Brand Guide PDFs" ma:format="Dropdown" ma:internalName="Category">
      <xsd:simpleType>
        <xsd:restriction base="dms:Choice">
          <xsd:enumeration value="Brand Guide PDFs"/>
          <xsd:enumeration value="PowerPoint Templates"/>
          <xsd:enumeration value="Learning Document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172D94-B4B9-46D2-9B0E-6E5872CF941E}">
  <ds:schemaRefs>
    <ds:schemaRef ds:uri="http://schemas.microsoft.com/office/2006/documentManagement/types"/>
    <ds:schemaRef ds:uri="http://schemas.microsoft.com/office/infopath/2007/PartnerControls"/>
    <ds:schemaRef ds:uri="http://purl.org/dc/terms/"/>
    <ds:schemaRef ds:uri="http://purl.org/dc/dcmitype/"/>
    <ds:schemaRef ds:uri="http://www.w3.org/XML/1998/namespace"/>
    <ds:schemaRef ds:uri="http://schemas.openxmlformats.org/package/2006/metadata/core-properties"/>
    <ds:schemaRef ds:uri="http://schemas.microsoft.com/office/2006/metadata/properties"/>
    <ds:schemaRef ds:uri="bf02219d-9a9f-4212-a9ea-954357619fb9"/>
    <ds:schemaRef ds:uri="http://purl.org/dc/elements/1.1/"/>
    <ds:schemaRef ds:uri="bbf24266-ac40-4d4c-b5d7-5244dab61682"/>
  </ds:schemaRefs>
</ds:datastoreItem>
</file>

<file path=customXml/itemProps2.xml><?xml version="1.0" encoding="utf-8"?>
<ds:datastoreItem xmlns:ds="http://schemas.openxmlformats.org/officeDocument/2006/customXml" ds:itemID="{96CE2622-BB8F-4EAB-A99C-B9D1DA785167}">
  <ds:schemaRefs>
    <ds:schemaRef ds:uri="http://schemas.microsoft.com/sharepoint/v3/contenttype/forms"/>
  </ds:schemaRefs>
</ds:datastoreItem>
</file>

<file path=customXml/itemProps3.xml><?xml version="1.0" encoding="utf-8"?>
<ds:datastoreItem xmlns:ds="http://schemas.openxmlformats.org/officeDocument/2006/customXml" ds:itemID="{1D67CB46-0FEB-4EC1-B17E-9DF43F17C2D0}">
  <ds:schemaRefs>
    <ds:schemaRef ds:uri="http://schemas.microsoft.com/sharepoint/events"/>
  </ds:schemaRefs>
</ds:datastoreItem>
</file>

<file path=customXml/itemProps4.xml><?xml version="1.0" encoding="utf-8"?>
<ds:datastoreItem xmlns:ds="http://schemas.openxmlformats.org/officeDocument/2006/customXml" ds:itemID="{40E3D510-C210-4AAC-A555-3D55ECD10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02219d-9a9f-4212-a9ea-954357619fb9"/>
    <ds:schemaRef ds:uri="bbf24266-ac40-4d4c-b5d7-5244dab616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7749</TotalTime>
  <Words>775</Words>
  <Application>Microsoft Office PowerPoint</Application>
  <PresentationFormat>On-screen Show (4:3)</PresentationFormat>
  <Paragraphs>180</Paragraphs>
  <Slides>19</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Franklin Gothic Book</vt:lpstr>
      <vt:lpstr>Franklin Gothic Medium</vt:lpstr>
      <vt:lpstr>Office Theme</vt:lpstr>
      <vt:lpstr>North Cove Project Update WECAN Meeting August 14, 2024</vt:lpstr>
      <vt:lpstr>Monitoring Methods</vt:lpstr>
      <vt:lpstr>Surface Elevation Change in 5-years</vt:lpstr>
      <vt:lpstr>Change in Surface Elevation</vt:lpstr>
      <vt:lpstr>PowerPoint Presentation</vt:lpstr>
      <vt:lpstr>Change in Elevation from last winter</vt:lpstr>
      <vt:lpstr>Performance Characteristics </vt:lpstr>
      <vt:lpstr>Zone 1: Dune Development</vt:lpstr>
      <vt:lpstr>Zone 1: Dune Development</vt:lpstr>
      <vt:lpstr>Zone 2: Dynamically Stable</vt:lpstr>
      <vt:lpstr>Zone 3: Active Revetment</vt:lpstr>
      <vt:lpstr>Zone 4: Erosive Revetment</vt:lpstr>
      <vt:lpstr>Zone 5: Dynamically Stable</vt:lpstr>
      <vt:lpstr>Zone 5: Cobble Berm Development</vt:lpstr>
      <vt:lpstr>Zone 6: Spit Growth</vt:lpstr>
      <vt:lpstr>PowerPoint Presentation</vt:lpstr>
      <vt:lpstr>Conclusions</vt:lpstr>
      <vt:lpstr>Thank you</vt:lpstr>
      <vt:lpstr>ADA Accessibility</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Narrow format used for presenting on a projector</dc:title>
  <dc:creator>Johnson, Amanda (ECY)</dc:creator>
  <cp:lastModifiedBy>Kaminsky, George (ECY)</cp:lastModifiedBy>
  <cp:revision>206</cp:revision>
  <dcterms:created xsi:type="dcterms:W3CDTF">2020-12-18T18:32:02Z</dcterms:created>
  <dcterms:modified xsi:type="dcterms:W3CDTF">2024-08-14T20:47:52Z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0x0101008072DAD48907184D992C79FC622C3180</vt:lpwstr>
  </property>
  <property fmtid="{D5CDD505-2E9C-101B-9397-08002B2CF9AE}" pid="3" name="_dlc_DocIdItemGuid">
    <vt:lpwstr>f56c3d77-ae6b-451c-8b69-fe2747d221b7</vt:lpwstr>
  </property>
</Properties>
</file>